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57" r:id="rId1"/>
    <p:sldMasterId id="2147483774" r:id="rId2"/>
    <p:sldMasterId id="2147483791" r:id="rId3"/>
  </p:sldMasterIdLst>
  <p:notesMasterIdLst>
    <p:notesMasterId r:id="rId46"/>
  </p:notesMasterIdLst>
  <p:sldIdLst>
    <p:sldId id="256" r:id="rId4"/>
    <p:sldId id="258" r:id="rId5"/>
    <p:sldId id="268" r:id="rId6"/>
    <p:sldId id="275" r:id="rId7"/>
    <p:sldId id="264" r:id="rId8"/>
    <p:sldId id="265" r:id="rId9"/>
    <p:sldId id="276" r:id="rId10"/>
    <p:sldId id="287" r:id="rId11"/>
    <p:sldId id="341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42" r:id="rId20"/>
    <p:sldId id="259" r:id="rId21"/>
    <p:sldId id="351" r:id="rId22"/>
    <p:sldId id="352" r:id="rId23"/>
    <p:sldId id="353" r:id="rId24"/>
    <p:sldId id="355" r:id="rId25"/>
    <p:sldId id="354" r:id="rId26"/>
    <p:sldId id="356" r:id="rId27"/>
    <p:sldId id="359" r:id="rId28"/>
    <p:sldId id="361" r:id="rId29"/>
    <p:sldId id="360" r:id="rId30"/>
    <p:sldId id="362" r:id="rId31"/>
    <p:sldId id="350" r:id="rId32"/>
    <p:sldId id="300" r:id="rId33"/>
    <p:sldId id="363" r:id="rId34"/>
    <p:sldId id="364" r:id="rId35"/>
    <p:sldId id="365" r:id="rId36"/>
    <p:sldId id="366" r:id="rId37"/>
    <p:sldId id="367" r:id="rId38"/>
    <p:sldId id="368" r:id="rId39"/>
    <p:sldId id="291" r:id="rId40"/>
    <p:sldId id="319" r:id="rId41"/>
    <p:sldId id="372" r:id="rId42"/>
    <p:sldId id="373" r:id="rId43"/>
    <p:sldId id="370" r:id="rId44"/>
    <p:sldId id="371" r:id="rId4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A8642-0271-457C-8E97-9585927C14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7991-E065-4896-9D07-46646B9B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35DE-38FC-4A51-BE68-4E4772485EF6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69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AB3A-49AD-421F-9509-3394E5B5D964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798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CECC-0212-4134-8658-51E97E08AD81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0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44EC-AC3A-4E58-B9F4-46E39215A3FF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871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79C4-59F2-41B1-8345-BBEE80C9AEC4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30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B1AB-7009-40CB-AB3B-AD87EBFBEFAE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09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ABF-D4BD-4D3A-B971-D1E4A47AC0F0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028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24DF-9440-4A87-A499-378CEC843A0F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157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35DE-38FC-4A51-BE68-4E4772485EF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146-9FAE-437E-ABE3-2F5335F47A5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7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3C5-297A-45FC-BCAC-BED1A3AFDA2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8146-9FAE-437E-ABE3-2F5335F47A58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4974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596E-C8F9-4FF1-B92C-EA85B082F05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58E1-3A72-463B-954D-2621C1290ED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3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DDD7-A358-4AF9-969E-C64DF15743C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CE25-C6BD-4700-9EBA-68605BFD859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8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603-BE5F-47F1-83B2-2D751BA9D42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5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D0D8-7B06-44F6-8838-3E9F1D8444C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2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AB3A-49AD-421F-9509-3394E5B5D96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2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CECC-0212-4134-8658-51E97E08AD8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0AD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0AD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F0AD0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73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44EC-AC3A-4E58-B9F4-46E39215A3F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09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79C4-59F2-41B1-8345-BBEE80C9AEC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0AD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0AD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44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C3C5-297A-45FC-BCAC-BED1A3AFDA2D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141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B1AB-7009-40CB-AB3B-AD87EBFBEFA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62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ABF-D4BD-4D3A-B971-D1E4A47AC0F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1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24DF-9440-4A87-A499-378CEC843A0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15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eaLnBrk="0" hangingPunct="0"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eaLnBrk="0" hangingPunct="0"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eaLnBrk="0" hangingPunct="0">
              <a:defRPr b="1"/>
            </a:lvl1pPr>
          </a:lstStyle>
          <a:p>
            <a:pPr>
              <a:defRPr/>
            </a:pPr>
            <a:fld id="{F3239DD8-C46B-4C01-B48D-B3AA3372CAD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5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596E-C8F9-4FF1-B92C-EA85B082F053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204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58E1-3A72-463B-954D-2621C1290EDE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0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DDD7-A358-4AF9-969E-C64DF15743C5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408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CE25-C6BD-4700-9EBA-68605BFD8594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876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603-BE5F-47F1-83B2-2D751BA9D420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40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D0D8-7B06-44F6-8838-3E9F1D8444C5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75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EA45-EE13-4263-B901-38D6E4F31668}" type="datetime8">
              <a:rPr lang="fa-IR" smtClean="0"/>
              <a:t>آوريل 6،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5B983E-7692-4775-9F08-79D04C58CB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740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EA45-EE13-4263-B901-38D6E4F3166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آوريل 6،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‹#›</a:t>
            </a:fld>
            <a:endParaRPr lang="fa-IR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F9FE"/>
            </a:gs>
            <a:gs pos="50000">
              <a:schemeClr val="bg1"/>
            </a:gs>
            <a:gs pos="100000">
              <a:srgbClr val="E2F9F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98714-51F0-494A-B907-4F1F712DC341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pitchFamily="34" charset="0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Arial" pitchFamily="34" charset="0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31" y="806566"/>
            <a:ext cx="8267178" cy="46502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4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389393" cy="3691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55" y="1468193"/>
            <a:ext cx="8646970" cy="4508776"/>
          </a:xfrm>
        </p:spPr>
        <p:txBody>
          <a:bodyPr>
            <a:normAutofit fontScale="92500"/>
          </a:bodyPr>
          <a:lstStyle/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گروه نان </a:t>
            </a:r>
            <a:r>
              <a:rPr kumimoji="1" lang="fa-IR" sz="2400" b="1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وغلات:</a:t>
            </a:r>
            <a:endParaRPr kumimoji="1" lang="fa-IR" sz="2400" b="1" kern="0" dirty="0">
              <a:solidFill>
                <a:srgbClr val="FF0000"/>
              </a:solidFill>
              <a:latin typeface="Arial"/>
              <a:cs typeface="B Roya" pitchFamily="2" charset="-78"/>
            </a:endParaRP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400" b="1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این گروه مواد غذایی به طور عمده: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نان ،برنج،جو،سیب زمینی،ذرت،گندم،ماکارونی و رشته ها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ویتامین  </a:t>
            </a:r>
            <a:r>
              <a:rPr kumimoji="1" lang="en-US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B</a:t>
            </a: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 و آهن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سبوس فسفر و سدیم بالایی </a:t>
            </a: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دارد،هنگامی </a:t>
            </a: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که غلات سبوس گرفته می شوند فیبر کاهش پیدا می کند، ویتامین </a:t>
            </a:r>
            <a:r>
              <a:rPr kumimoji="1" lang="en-US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B</a:t>
            </a: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 از بین می رود و شاخص گلاسیمیک افزایش می یابد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غلات سبوس دار پتاسیم و فسفر آن زیاد </a:t>
            </a: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است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نان حاوی موادی مثل گلوتن می باشد که عامل افسردگی در افراد می شود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نان با آرد سفید و  بدون سبوس باعث چاقی در افراد می شود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از نان هایی با آرد تیره و سبوس دار استفاده شود</a:t>
            </a:r>
          </a:p>
          <a:p>
            <a:pPr lvl="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برنج حاوی آرسینیک و نیترات  می باشد و آرسنیک عامل کانسر در افراد می باشد از برنج های ایرانی با کیفیت بالا استفاده کنید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10</a:t>
            </a:fld>
            <a:endParaRPr lang="fa-IR"/>
          </a:p>
        </p:txBody>
      </p:sp>
      <p:pic>
        <p:nvPicPr>
          <p:cNvPr id="5" name="Picture 5" descr="LOAF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1076155"/>
            <a:ext cx="3451537" cy="106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گروه </a:t>
            </a:r>
            <a:r>
              <a:rPr kumimoji="1" lang="fa-IR" sz="24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شیر و لبنیات</a:t>
            </a:r>
          </a:p>
          <a:p>
            <a:r>
              <a:rPr lang="fa-IR" sz="2400" b="1" dirty="0" smtClean="0">
                <a:cs typeface="B Roya" pitchFamily="2" charset="-78"/>
              </a:rPr>
              <a:t>شیر ،ماست،کشک،بستنی،دوغ،پنیر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این </a:t>
            </a: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دسته مواد غذایی حاوی مقادیر قابل  توجهی </a:t>
            </a:r>
            <a:r>
              <a:rPr kumimoji="1" lang="fa-IR" sz="2400" b="1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کلسیم </a:t>
            </a: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می باشند</a:t>
            </a:r>
            <a:endParaRPr kumimoji="1" lang="fa-IR" sz="2400" b="1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4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عیب </a:t>
            </a: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لبنیات چربی آن است موجی بیماری های قلبی عروقی می شوند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4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لبنیات کم چرب مصرف شود</a:t>
            </a:r>
          </a:p>
          <a:p>
            <a:pPr marL="0" indent="0">
              <a:buNone/>
            </a:pPr>
            <a:endParaRPr lang="en-US" sz="24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11</a:t>
            </a:fld>
            <a:endParaRPr lang="fa-IR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7" y="41319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40908" cy="6396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</a:pPr>
            <a:r>
              <a:rPr kumimoji="1" lang="fa-IR" sz="2600" b="1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گروه گوشت ها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این دسته مواد غذایی به طور عمده حاوی </a:t>
            </a:r>
            <a:r>
              <a:rPr kumimoji="1" lang="fa-IR" sz="2600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پروتئین</a:t>
            </a: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،فسفر،ویتامین</a:t>
            </a:r>
            <a:r>
              <a:rPr kumimoji="1" lang="en-US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B6</a:t>
            </a: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،ویتامین </a:t>
            </a:r>
            <a:r>
              <a:rPr kumimoji="1" lang="en-US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B12</a:t>
            </a: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می باشند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مرغ،ماهی ،گوشت گاو،گوسفند،گوساله،دل  و جگر وقلوه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چربی و کلسترول گوشتها بالاست،نقرس و اوره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1-گوشت شتر مرغ از بهترین گوشت هاست آهن زیاد وکلسترول و چربی کم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درصد چربی شتر مرغ از گوشت مرغ کمتر است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2- ماهی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3-بوقلمون کم چرب و پرپروتئین،عضله ساز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گوشت شتر سدیم بالا دارد. پروتیین های با ارزش غذایی بالا و تعدادی از ویتا مین های مفید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6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5-گوشت بلدرچین:پروتئین بالا،اسید امینه های کمیاب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</a:pPr>
            <a:endParaRPr kumimoji="1" lang="fa-IR" sz="2400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12</a:t>
            </a:fld>
            <a:endParaRPr lang="fa-IR"/>
          </a:p>
        </p:txBody>
      </p:sp>
      <p:pic>
        <p:nvPicPr>
          <p:cNvPr id="3074" name="Picture 2" descr="C:\Users\farhang\Desktop\1136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5" y="5247494"/>
            <a:ext cx="2310214" cy="14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گروه سبزیجات: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این </a:t>
            </a:r>
            <a:r>
              <a:rPr kumimoji="1" lang="fa-IR" sz="2400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دسته مواد غذایی </a:t>
            </a: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بهترین منبع تامین کننده </a:t>
            </a:r>
            <a:r>
              <a:rPr kumimoji="1" lang="fa-IR" sz="2400" kern="0" dirty="0" smtClean="0">
                <a:solidFill>
                  <a:srgbClr val="FF0000"/>
                </a:solidFill>
                <a:latin typeface="Arial"/>
                <a:cs typeface="B Roya" pitchFamily="2" charset="-78"/>
              </a:rPr>
              <a:t>مواد معدنی </a:t>
            </a: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هستند</a:t>
            </a:r>
            <a:endParaRPr kumimoji="1" lang="fa-IR" sz="2400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کرفس،گنگر،اسفناج،چغندر و شلغم </a:t>
            </a:r>
            <a:r>
              <a:rPr kumimoji="1" lang="fa-IR" sz="2400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سدیم </a:t>
            </a: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زیادی دارند</a:t>
            </a:r>
            <a:endParaRPr kumimoji="1" lang="fa-IR" sz="2400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سبزی کلسترول ندارند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گوجه فرنگی ،سیب زمینی و اسفناج منابع پتاسیم خوبی هستند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هویج و سبزیجات زرد رنگ و قرمز رنگ و سبزو تیره منبع ویتامین</a:t>
            </a:r>
            <a:r>
              <a:rPr kumimoji="1" lang="en-US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A</a:t>
            </a: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 هستند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  <a:defRPr/>
            </a:pP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فلفل دلمه ویتامین </a:t>
            </a:r>
            <a:r>
              <a:rPr kumimoji="1" lang="en-US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 C</a:t>
            </a:r>
            <a:r>
              <a:rPr kumimoji="1" lang="fa-IR" sz="2400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 زیادی وجود دارد</a:t>
            </a:r>
            <a:endParaRPr kumimoji="1" lang="fa-IR" sz="2400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13</a:t>
            </a:fld>
            <a:endParaRPr lang="fa-IR"/>
          </a:p>
        </p:txBody>
      </p:sp>
      <p:pic>
        <p:nvPicPr>
          <p:cNvPr id="4098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3" y="5126263"/>
            <a:ext cx="2402447" cy="13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گروه میوه ها</a:t>
            </a:r>
          </a:p>
          <a:p>
            <a:r>
              <a:rPr lang="fa-IR" sz="2400" dirty="0" smtClean="0">
                <a:cs typeface="B Roya" pitchFamily="2" charset="-78"/>
              </a:rPr>
              <a:t>مرکبات،انگور،هلو،زردآلو،گیلاس،گلابی،سیب و آناناس</a:t>
            </a:r>
            <a:endParaRPr lang="fa-IR" sz="2400" dirty="0">
              <a:cs typeface="B Roya" pitchFamily="2" charset="-78"/>
            </a:endParaRPr>
          </a:p>
          <a:p>
            <a:r>
              <a:rPr lang="fa-IR" sz="2400" dirty="0" smtClean="0">
                <a:cs typeface="B Roya" pitchFamily="2" charset="-78"/>
              </a:rPr>
              <a:t>عمدتا  ویتامین ها را به بدن می رسانند  و منبع خوبی برای </a:t>
            </a:r>
            <a:r>
              <a:rPr lang="fa-IR" sz="2400" dirty="0" smtClean="0">
                <a:solidFill>
                  <a:srgbClr val="FF0000"/>
                </a:solidFill>
                <a:cs typeface="B Roya" pitchFamily="2" charset="-78"/>
              </a:rPr>
              <a:t>فیبر</a:t>
            </a:r>
            <a:r>
              <a:rPr lang="fa-IR" sz="2400" dirty="0" smtClean="0">
                <a:cs typeface="B Roya" pitchFamily="2" charset="-78"/>
              </a:rPr>
              <a:t> هستند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14</a:t>
            </a:fld>
            <a:endParaRPr lang="fa-IR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9" y="4247613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400" b="1" kern="0" dirty="0" smtClean="0">
                <a:solidFill>
                  <a:srgbClr val="FF0000"/>
                </a:solidFill>
                <a:latin typeface="B Titr"/>
                <a:cs typeface="B Roya" pitchFamily="2" charset="-78"/>
              </a:rPr>
              <a:t>چربی ها:</a:t>
            </a: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روغنها یک گروه غذایی نیستند اما می توانند یکسری  مواد مغزی که ضروری و مورد نیاز بدن است تامین کند مثل ویتامینهای محلول در چربی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روغن </a:t>
            </a:r>
            <a:r>
              <a:rPr kumimoji="1" lang="fa-IR" sz="2400" b="1" kern="0" dirty="0">
                <a:solidFill>
                  <a:schemeClr val="tx1"/>
                </a:solidFill>
                <a:latin typeface="B Titr"/>
                <a:cs typeface="B Roya" pitchFamily="2" charset="-78"/>
              </a:rPr>
              <a:t>مغزها و دانه </a:t>
            </a: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ها:کنجد،کشمش،خشخاش،شادونه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زیتون،کانولا </a:t>
            </a:r>
            <a:r>
              <a:rPr kumimoji="1" lang="fa-IR" sz="2400" b="1" kern="0" dirty="0">
                <a:solidFill>
                  <a:schemeClr val="tx1"/>
                </a:solidFill>
                <a:latin typeface="B Titr"/>
                <a:cs typeface="B Roya" pitchFamily="2" charset="-78"/>
              </a:rPr>
              <a:t>و بعد کنجد بقیه روغن ها مشابه یکدیگر هستند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400" b="1" kern="0" dirty="0">
                <a:solidFill>
                  <a:schemeClr val="tx1"/>
                </a:solidFill>
                <a:latin typeface="B Titr"/>
                <a:cs typeface="B Roya" pitchFamily="2" charset="-78"/>
              </a:rPr>
              <a:t>اگر حرارت ملایم باشد روغن زیتون بهتر است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  <a:defRPr/>
            </a:pP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روغن هسته  </a:t>
            </a:r>
            <a:r>
              <a:rPr kumimoji="1" lang="fa-IR" sz="2400" b="1" kern="0" dirty="0">
                <a:solidFill>
                  <a:schemeClr val="tx1"/>
                </a:solidFill>
                <a:latin typeface="B Titr"/>
                <a:cs typeface="B Roya" pitchFamily="2" charset="-78"/>
              </a:rPr>
              <a:t>انگور آنتی </a:t>
            </a:r>
            <a:r>
              <a:rPr kumimoji="1" lang="fa-IR" sz="2400" b="1" kern="0" dirty="0" smtClean="0">
                <a:solidFill>
                  <a:schemeClr val="tx1"/>
                </a:solidFill>
                <a:latin typeface="B Titr"/>
                <a:cs typeface="B Roya" pitchFamily="2" charset="-78"/>
              </a:rPr>
              <a:t>اکسیدان است</a:t>
            </a:r>
            <a:endParaRPr kumimoji="1" lang="fa-IR" sz="2400" b="1" kern="0" dirty="0">
              <a:solidFill>
                <a:schemeClr val="tx1"/>
              </a:solidFill>
              <a:latin typeface="B Titr"/>
              <a:cs typeface="B Roya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15</a:t>
            </a:fld>
            <a:endParaRPr lang="fa-IR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81" y="429611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28029" cy="8328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01" y="1787102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گروههای متفرقه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این دسته مواد غذایی حاوی قند،نمک و انرژی هستند در حالی که مواد مغذی ناچیزی دارند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مواد </a:t>
            </a: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غذایی متفرقه که کالری زیادی ندارند،شامل ادویه جات،چاشنی ها،قهوه و چای می باشد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مواد غذایی سرشار از چربی که شامل کره گیاهی ،روغن،سس مایونز،خامه،پنیر خامه ای،کره حیوانی  و انواع سس چربی می باشند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مواد غذایی سرشار از نمک که شامل چیپس سیب زمینی ،خیار شور،خردل،غذاهای کنسرو شده، و نمک طعام می باشند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مواد غذایی سرشار از مواد قندی که شامل کیک،انواع شیرینی جات،نوشابه ها،آب میوه های تجاری </a:t>
            </a:r>
            <a:r>
              <a:rPr kumimoji="1" lang="fa-IR" sz="22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آماده ،ژله،ژلاتین </a:t>
            </a:r>
            <a:r>
              <a:rPr kumimoji="1" lang="fa-IR" sz="2200" b="1" kern="0" dirty="0">
                <a:solidFill>
                  <a:schemeClr val="tx1"/>
                </a:solidFill>
                <a:latin typeface="Arial"/>
                <a:cs typeface="B Roya" pitchFamily="2" charset="-78"/>
              </a:rPr>
              <a:t>و  بسیاری از دسر ها می </a:t>
            </a:r>
            <a:r>
              <a:rPr kumimoji="1" lang="fa-IR" sz="22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باشند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 smtClean="0">
                <a:solidFill>
                  <a:schemeClr val="tx1"/>
                </a:solidFill>
                <a:latin typeface="Arial"/>
                <a:cs typeface="B Roya" pitchFamily="2" charset="-78"/>
              </a:rPr>
              <a:t>ترشیجات</a:t>
            </a:r>
            <a:endParaRPr kumimoji="1" lang="fa-IR" sz="2200" b="1" kern="0" dirty="0">
              <a:solidFill>
                <a:schemeClr val="tx1"/>
              </a:solidFill>
              <a:latin typeface="Arial"/>
              <a:cs typeface="B Roya" pitchFamily="2" charset="-78"/>
            </a:endParaRPr>
          </a:p>
          <a:p>
            <a:endParaRPr lang="en-US" sz="24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16</a:t>
            </a:fld>
            <a:endParaRPr lang="fa-IR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1" y="517583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08" y="469575"/>
            <a:ext cx="8596668" cy="3880773"/>
          </a:xfrm>
        </p:spPr>
        <p:txBody>
          <a:bodyPr/>
          <a:lstStyle/>
          <a:p>
            <a:r>
              <a:rPr lang="fa-IR" sz="1600" b="1" dirty="0">
                <a:solidFill>
                  <a:srgbClr val="FF0000"/>
                </a:solidFill>
                <a:cs typeface="B Titr" pitchFamily="2" charset="-78"/>
              </a:rPr>
              <a:t> هرم غذایی:</a:t>
            </a:r>
            <a:endParaRPr lang="en-US" sz="1600" dirty="0">
              <a:solidFill>
                <a:srgbClr val="FF0000"/>
              </a:solidFill>
              <a:cs typeface="B Titr" pitchFamily="2" charset="-78"/>
            </a:endParaRPr>
          </a:p>
          <a:p>
            <a:r>
              <a:rPr lang="fa-IR" sz="2000" b="1" dirty="0">
                <a:cs typeface="B Lotus" pitchFamily="2" charset="-78"/>
              </a:rPr>
              <a:t>هرم غذایی نسبت تقریبی هر کدام از گروه های غذایی را در یک رژیم متعادل روزانه نشان می دهد</a:t>
            </a:r>
            <a:r>
              <a:rPr lang="fa-IR" sz="2000" b="1" dirty="0" smtClean="0">
                <a:cs typeface="B Lotus" pitchFamily="2" charset="-78"/>
              </a:rPr>
              <a:t>.</a:t>
            </a:r>
          </a:p>
          <a:p>
            <a:pPr marL="0" indent="0">
              <a:buNone/>
            </a:pPr>
            <a:endParaRPr lang="en-US" sz="2400" dirty="0">
              <a:cs typeface="2  Traffic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17</a:t>
            </a:fld>
            <a:endParaRPr lang="fa-IR">
              <a:solidFill>
                <a:srgbClr val="F0AD00"/>
              </a:solidFill>
            </a:endParaRPr>
          </a:p>
        </p:txBody>
      </p:sp>
      <p:pic>
        <p:nvPicPr>
          <p:cNvPr id="4098" name="Picture 2" descr="C:\Users\farhang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1674455"/>
            <a:ext cx="6941711" cy="45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676" y="2901059"/>
            <a:ext cx="9144000" cy="2387600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6965437" y="357227"/>
            <a:ext cx="216758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مواد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itchFamily="2" charset="-78"/>
              </a:rPr>
              <a:t>مغذی شامل: 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0" y="844733"/>
            <a:ext cx="7393070" cy="234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3796098"/>
            <a:ext cx="7665929" cy="2479442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2392471" y="2630466"/>
            <a:ext cx="588723" cy="364507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138" y="3796098"/>
            <a:ext cx="18476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u="sng" dirty="0" smtClean="0">
                <a:solidFill>
                  <a:srgbClr val="FF0000"/>
                </a:solidFill>
                <a:cs typeface="2  Traffic" panose="00000400000000000000" pitchFamily="2" charset="-78"/>
              </a:rPr>
              <a:t>ضروری برای رشد و ترمیم بافت ها</a:t>
            </a:r>
            <a:endParaRPr lang="fa-IR" sz="2000" b="1" u="sng" dirty="0">
              <a:solidFill>
                <a:srgbClr val="FF0000"/>
              </a:solidFill>
              <a:cs typeface="2  Traffic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40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fa-IR" sz="2400" b="1" kern="0" dirty="0">
                <a:solidFill>
                  <a:schemeClr val="tx1"/>
                </a:solidFill>
                <a:latin typeface="Arial"/>
                <a:ea typeface="+mj-ea"/>
                <a:cs typeface="B Roya" pitchFamily="2" charset="-78"/>
              </a:rPr>
              <a:t>رژيم غذايي شخص بايستي از يك تعادل نسبي كربوهيدرات ، چربي و پروتئين برخوردار باشد</a:t>
            </a:r>
            <a:r>
              <a:rPr kumimoji="1" lang="fa-IR" sz="2400" kern="0" dirty="0">
                <a:solidFill>
                  <a:schemeClr val="tx1"/>
                </a:solidFill>
                <a:latin typeface="Arial"/>
                <a:ea typeface="+mj-ea"/>
                <a:cs typeface="B Roya" pitchFamily="2" charset="-78"/>
              </a:rPr>
              <a:t> </a:t>
            </a:r>
            <a:endParaRPr kumimoji="1" lang="fa-IR" sz="2400" kern="0" dirty="0" smtClean="0">
              <a:solidFill>
                <a:schemeClr val="tx1"/>
              </a:solidFill>
              <a:latin typeface="Arial"/>
              <a:ea typeface="+mj-ea"/>
              <a:cs typeface="B Roya" pitchFamily="2" charset="-78"/>
            </a:endParaRPr>
          </a:p>
          <a:p>
            <a:pPr marL="0" indent="0">
              <a:buNone/>
            </a:pPr>
            <a:endParaRPr kumimoji="1" lang="fa-IR" sz="2400" kern="0" dirty="0" smtClean="0">
              <a:solidFill>
                <a:schemeClr val="tx1"/>
              </a:solidFill>
              <a:latin typeface="Arial"/>
              <a:ea typeface="+mj-ea"/>
              <a:cs typeface="B Roya" pitchFamily="2" charset="-7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کربوهیدرات ، 55% تا 60 %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چربي ، بيشتر از 30 % نباشد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4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پروتئين 10% تا 15 % </a:t>
            </a:r>
            <a:endParaRPr kumimoji="1" lang="en-US" sz="2400" b="1" kern="0" dirty="0">
              <a:solidFill>
                <a:srgbClr val="FF0000"/>
              </a:solidFill>
              <a:latin typeface="Arial"/>
              <a:cs typeface="B Roya" pitchFamily="2" charset="-78"/>
            </a:endParaRPr>
          </a:p>
          <a:p>
            <a:endParaRPr lang="en-US" sz="24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19</a:t>
            </a:fld>
            <a:endParaRPr lang="fa-IR"/>
          </a:p>
        </p:txBody>
      </p:sp>
      <p:pic>
        <p:nvPicPr>
          <p:cNvPr id="1026" name="Picture 2" descr="C:\Users\farhang\Desktop\6311qohw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6" y="3515933"/>
            <a:ext cx="3737735" cy="21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365" y="1379733"/>
            <a:ext cx="11019375" cy="38233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تغذیه و و رزش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Lotus" pitchFamily="2" charset="-78"/>
              </a:rPr>
            </a:br>
            <a:r>
              <a:rPr lang="en-US" dirty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en-US" dirty="0">
                <a:solidFill>
                  <a:schemeClr val="tx1"/>
                </a:solidFill>
                <a:cs typeface="B Lotus" pitchFamily="2" charset="-78"/>
              </a:rPr>
            </a:br>
            <a:r>
              <a:rPr lang="fa-IR" sz="1800" b="1" dirty="0" smtClean="0">
                <a:solidFill>
                  <a:schemeClr val="tx1"/>
                </a:solidFill>
                <a:cs typeface="B Lotus" pitchFamily="2" charset="-78"/>
              </a:rPr>
              <a:t>دکتر </a:t>
            </a:r>
            <a:r>
              <a:rPr lang="fa-IR" sz="1800" b="1" dirty="0">
                <a:solidFill>
                  <a:schemeClr val="tx1"/>
                </a:solidFill>
                <a:cs typeface="B Lotus" pitchFamily="2" charset="-78"/>
              </a:rPr>
              <a:t>خسرو </a:t>
            </a:r>
            <a:r>
              <a:rPr lang="fa-IR" sz="1800" b="1" dirty="0" smtClean="0">
                <a:solidFill>
                  <a:schemeClr val="tx1"/>
                </a:solidFill>
                <a:cs typeface="B Lotus" pitchFamily="2" charset="-78"/>
              </a:rPr>
              <a:t>جلالی</a:t>
            </a:r>
            <a:r>
              <a:rPr lang="fa-IR" sz="2800" b="1" dirty="0" smtClean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Lotus" pitchFamily="2" charset="-78"/>
              </a:rPr>
            </a:br>
            <a:r>
              <a:rPr lang="fa-IR" sz="1400" b="1" dirty="0" smtClean="0">
                <a:solidFill>
                  <a:schemeClr val="tx1"/>
                </a:solidFill>
                <a:cs typeface="B Lotus" pitchFamily="2" charset="-78"/>
              </a:rPr>
              <a:t>(استادیار </a:t>
            </a:r>
            <a:r>
              <a:rPr lang="fa-IR" sz="1400" b="1" dirty="0">
                <a:solidFill>
                  <a:schemeClr val="tx1"/>
                </a:solidFill>
                <a:cs typeface="B Lotus" pitchFamily="2" charset="-78"/>
              </a:rPr>
              <a:t>دانشگاه آزاد </a:t>
            </a:r>
            <a:r>
              <a:rPr lang="en-US" sz="1400" b="1" dirty="0" smtClean="0">
                <a:solidFill>
                  <a:schemeClr val="tx1"/>
                </a:solidFill>
                <a:cs typeface="B Lotus" pitchFamily="2" charset="-78"/>
              </a:rPr>
              <a:t> </a:t>
            </a:r>
            <a:r>
              <a:rPr lang="fa-IR" sz="1400" b="1" dirty="0" smtClean="0">
                <a:solidFill>
                  <a:schemeClr val="tx1"/>
                </a:solidFill>
                <a:cs typeface="B Lotus" pitchFamily="2" charset="-78"/>
              </a:rPr>
              <a:t>اسلامی اصفهان)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Lotus" pitchFamily="2" charset="-78"/>
              </a:rPr>
            </a:br>
            <a:r>
              <a:rPr lang="fa-IR" b="1" dirty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fa-IR" b="1" dirty="0">
                <a:solidFill>
                  <a:schemeClr val="tx1"/>
                </a:solidFill>
                <a:cs typeface="B Lotus" pitchFamily="2" charset="-78"/>
              </a:rPr>
            </a:b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fa-IR" b="1" dirty="0" smtClean="0">
                <a:solidFill>
                  <a:schemeClr val="tx1"/>
                </a:solidFill>
                <a:cs typeface="B Lotus" pitchFamily="2" charset="-78"/>
              </a:rPr>
            </a:br>
            <a:r>
              <a:rPr lang="en-US" dirty="0" smtClean="0">
                <a:solidFill>
                  <a:schemeClr val="tx1"/>
                </a:solidFill>
                <a:cs typeface="B Lotus" pitchFamily="2" charset="-78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B Lotus" pitchFamily="2" charset="-78"/>
              </a:rPr>
            </a:br>
            <a:endParaRPr lang="fa-IR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</a:t>
            </a:fld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33" y="4172751"/>
            <a:ext cx="3584429" cy="23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5" y="4172751"/>
            <a:ext cx="3360580" cy="23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farhang\Desktop\smallAZAD-Logo-JPG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1" y="302451"/>
            <a:ext cx="155704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کربوهیدرات ها: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prstClr val="black"/>
                </a:solidFill>
                <a:cs typeface="B Nazanin" pitchFamily="2" charset="-78"/>
              </a:rPr>
              <a:t>سوخت مهم ورزشکار است و ورزشکار حرفه ای 10تا 12 کیلومتر با شدت بالا و متوسط 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و حداقل 50 درصد کل انرژی  دریافتی را تامین می کنند</a:t>
            </a:r>
          </a:p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تک قندی ها شامل: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گلوکز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 شکل نهایی  و ساده ترین ماده قندی است  که از هیدرولیز  و  شکسته شدن کربوهیدراتها حاصل می شود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فروکتوز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:میوه ها،سبزی ها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گالاکتور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:فراورده های لبنی به وفور یافت  می شود</a:t>
            </a:r>
          </a:p>
          <a:p>
            <a:endParaRPr lang="en-US" sz="24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20</a:t>
            </a:fld>
            <a:endParaRPr lang="fa-IR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60269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دو قندی ها شامل: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ساکاروز 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:قند ،شکر،عسل،شکلات،و ژله میوه ها،سوداها و لیمونادها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لاکتوز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 قند شیر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مالتوز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:قند جوانه جو</a:t>
            </a:r>
          </a:p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چند قندی ها شامل: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گلیکوژن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 در عضلات و کبد انسان ذخیره می شود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نشاسته</a:t>
            </a: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:فراوان ترین کربوهیدرات موجو در مواد غذایی</a:t>
            </a:r>
            <a:endParaRPr lang="en-US" sz="24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21</a:t>
            </a:fld>
            <a:endParaRPr lang="fa-IR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" y="3429000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60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01521"/>
            <a:ext cx="8672728" cy="551215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a-IR" sz="3500" b="1" dirty="0" smtClean="0">
                <a:solidFill>
                  <a:srgbClr val="FF0000"/>
                </a:solidFill>
                <a:cs typeface="B Roya" pitchFamily="2" charset="-78"/>
              </a:rPr>
              <a:t>غداهایی  دارای کربوهیدرات با شاخص قند خون متوسط  و بالا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بیشتر غلات 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بیشتر انواع برنج ها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نان قهوه ای و سفید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نوشیدنی های ورزشی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شکر ،مربا ،عسل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میوه ها و آب میوها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solidFill>
                  <a:srgbClr val="FF0000"/>
                </a:solidFill>
                <a:cs typeface="B Roya" pitchFamily="2" charset="-78"/>
              </a:rPr>
              <a:t>غذاهایی که سرشار از کربوهیدرات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غلات صبحانه همراه با شیر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انواع ماست طعم دار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انواع میوه ها همراه با مکمل های غذایی مایع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ساندویچ گوشت به همراه سالاد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انواع غذاهای تفت داده شده به همراه ماکارونی یا برنج</a:t>
            </a:r>
          </a:p>
          <a:p>
            <a:pPr>
              <a:buFont typeface="Wingdings" pitchFamily="2" charset="2"/>
              <a:buChar char="v"/>
            </a:pPr>
            <a:r>
              <a:rPr lang="fa-IR" sz="3500" b="1" dirty="0" smtClean="0">
                <a:cs typeface="B Roya" pitchFamily="2" charset="-78"/>
              </a:rPr>
              <a:t>سیب زمینی</a:t>
            </a:r>
          </a:p>
          <a:p>
            <a:pPr>
              <a:buFont typeface="Wingdings" pitchFamily="2" charset="2"/>
              <a:buChar char="v"/>
            </a:pPr>
            <a:endParaRPr lang="fa-IR" dirty="0" smtClean="0"/>
          </a:p>
          <a:p>
            <a:pPr>
              <a:buFont typeface="Wingdings" pitchFamily="2" charset="2"/>
              <a:buChar char="v"/>
            </a:pPr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22</a:t>
            </a:fld>
            <a:endParaRPr lang="fa-IR">
              <a:solidFill>
                <a:srgbClr val="F0AD00"/>
              </a:solidFill>
            </a:endParaRPr>
          </a:p>
        </p:txBody>
      </p:sp>
      <p:pic>
        <p:nvPicPr>
          <p:cNvPr id="4098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" y="1728986"/>
            <a:ext cx="3642105" cy="22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بار گیری  کربوهیدرات</a:t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en-US" sz="3200" b="1" dirty="0">
                <a:solidFill>
                  <a:srgbClr val="F0AD00"/>
                </a:solidFill>
                <a:cs typeface="B Titr" pitchFamily="2" charset="-78"/>
              </a:rPr>
              <a:t>Carbohydrate loading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مرحله اول</a:t>
            </a:r>
            <a:r>
              <a:rPr lang="fa-IR" sz="24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:تخلیه 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گلیکوژن ذخیره بدن طی 3 روز از طریق اجرای تمرینات </a:t>
            </a:r>
            <a:r>
              <a:rPr lang="fa-IR" sz="24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شدید واستفاده 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از رژیم غذایی حاوی </a:t>
            </a:r>
            <a:r>
              <a:rPr lang="fa-IR" sz="24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کربوهیدرات 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کمتر در 3 روز </a:t>
            </a:r>
            <a:r>
              <a:rPr lang="fa-IR" sz="24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فوق</a:t>
            </a:r>
          </a:p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مرحله دوم: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 بارگیری کربوهیدرات در 3 روز بعدی از طریق اتخاذ رژیم غذایی حاوی حدود 70% کربوهیدرات </a:t>
            </a:r>
            <a:r>
              <a:rPr lang="fa-IR" sz="24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و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 کاهش شدت تمرین در 3 روز بارگیری کربوهیدرات </a:t>
            </a:r>
            <a:endParaRPr lang="fa-IR" sz="2400" b="1" dirty="0" smtClean="0">
              <a:solidFill>
                <a:srgbClr val="006666"/>
              </a:solidFill>
              <a:latin typeface="Times New Roman" pitchFamily="18" charset="0"/>
              <a:cs typeface="B Roya" pitchFamily="2" charset="-78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23</a:t>
            </a:fld>
            <a:endParaRPr lang="fa-IR"/>
          </a:p>
        </p:txBody>
      </p:sp>
      <p:pic>
        <p:nvPicPr>
          <p:cNvPr id="5122" name="Picture 2" descr="C:\Users\farhang\Desktop\1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45" y="4180495"/>
            <a:ext cx="3961729" cy="21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363635" cy="1386625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بار گیری  کربوهیدرات(پیشرفته)</a:t>
            </a:r>
            <a:b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en-US" sz="2800" b="1" dirty="0" smtClean="0"/>
              <a:t>Carbohydrate </a:t>
            </a:r>
            <a:r>
              <a:rPr lang="en-US" sz="2800" b="1" dirty="0"/>
              <a:t>loading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70468"/>
            <a:ext cx="8054542" cy="4070895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بعد از آخرین  جلسه تمرین(عرق گیری)</a:t>
            </a:r>
          </a:p>
          <a:p>
            <a:r>
              <a:rPr lang="fa-IR" sz="2400" b="1" dirty="0" smtClean="0">
                <a:cs typeface="B Nazanin" pitchFamily="2" charset="-78"/>
              </a:rPr>
              <a:t>فعالیت 2 تا 3 دقیقه شدید</a:t>
            </a:r>
          </a:p>
          <a:p>
            <a:r>
              <a:rPr lang="fa-IR" sz="2400" b="1" dirty="0" smtClean="0">
                <a:cs typeface="B Nazanin" pitchFamily="2" charset="-78"/>
              </a:rPr>
              <a:t>در غالب بازی در ابعاد کوچک</a:t>
            </a:r>
          </a:p>
          <a:p>
            <a:r>
              <a:rPr lang="fa-IR" sz="2400" b="1" dirty="0" smtClean="0">
                <a:cs typeface="B Nazanin" pitchFamily="2" charset="-78"/>
              </a:rPr>
              <a:t>بعد به ازای هر کیلوگرم وزن بدن 6 تا 7 گرم  کربوهیدرات مصرف میکنیم</a:t>
            </a:r>
          </a:p>
          <a:p>
            <a:r>
              <a:rPr lang="fa-IR" sz="2400" b="1" dirty="0" smtClean="0">
                <a:cs typeface="B Nazanin" pitchFamily="2" charset="-78"/>
              </a:rPr>
              <a:t>دو عدد موز</a:t>
            </a:r>
          </a:p>
          <a:p>
            <a:r>
              <a:rPr lang="fa-IR" sz="2400" b="1" dirty="0" smtClean="0">
                <a:cs typeface="B Nazanin" pitchFamily="2" charset="-78"/>
              </a:rPr>
              <a:t>آب  و مایعات زیاد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24</a:t>
            </a:fld>
            <a:endParaRPr lang="fa-IR">
              <a:solidFill>
                <a:srgbClr val="F0AD00"/>
              </a:solidFill>
            </a:endParaRPr>
          </a:p>
        </p:txBody>
      </p:sp>
      <p:pic>
        <p:nvPicPr>
          <p:cNvPr id="614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1" y="457944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18936" cy="8328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0011"/>
            <a:ext cx="8466666" cy="434135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ایندکس قندی (شاخص قند خون)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Glycemic Index</a:t>
            </a: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 (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GI</a:t>
            </a: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) </a:t>
            </a:r>
            <a:r>
              <a:rPr lang="fa-IR" sz="2200" b="1" dirty="0" smtClean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:</a:t>
            </a:r>
            <a:r>
              <a:rPr lang="fa-IR" sz="22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می </a:t>
            </a:r>
            <a:r>
              <a:rPr lang="fa-IR" sz="22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تواند سیستم مفیدی </a:t>
            </a:r>
            <a:r>
              <a:rPr lang="fa-IR" sz="24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برای انتخاب کربوهیدرات در موقع استفاده از آنها، قبل، در </a:t>
            </a:r>
            <a:r>
              <a:rPr lang="fa-IR" sz="24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جریان </a:t>
            </a:r>
            <a:r>
              <a:rPr lang="fa-IR" sz="24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و پس از ورزش </a:t>
            </a:r>
            <a:r>
              <a:rPr lang="fa-IR" sz="24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باشد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غذاها را در سه دسته طبقه بندی کنیم: شاخص قندی زیاد (۷۱ تا ۱۰۰)، شاخص قندی متوسط(۵۶ تا ۷۰) و شاخص قندی کم (صفر تا ۵۵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برنج سفید، نان 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سفید،خرما، </a:t>
            </a: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نوشابه 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ها و انواع بیسکویت ها (</a:t>
            </a: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۷۱ تا ۱۰۰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ماکارونی ،عسل طبیعی ،شاخص </a:t>
            </a: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قندی متوسط(۵۶ تا ۷۰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)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حبوبات و انواع میوه های تازه، </a:t>
            </a:r>
            <a:r>
              <a:rPr lang="fa-IR" sz="2400" b="1" dirty="0">
                <a:solidFill>
                  <a:srgbClr val="000000"/>
                </a:solidFill>
                <a:cs typeface="B Roya" pitchFamily="2" charset="-78"/>
              </a:rPr>
              <a:t>شاخص قندی کم (صفر تا ۵۵</a:t>
            </a:r>
            <a:r>
              <a:rPr lang="fa-IR" sz="2400" b="1" dirty="0" smtClean="0">
                <a:solidFill>
                  <a:srgbClr val="000000"/>
                </a:solidFill>
                <a:cs typeface="B Roya" pitchFamily="2" charset="-78"/>
              </a:rPr>
              <a:t>).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  <a:cs typeface="B Roya" pitchFamily="2" charset="-78"/>
              </a:rPr>
              <a:t>GI</a:t>
            </a:r>
            <a:r>
              <a:rPr lang="fa-IR" sz="2400" b="1" dirty="0">
                <a:solidFill>
                  <a:prstClr val="black"/>
                </a:solidFill>
                <a:cs typeface="B Roya" pitchFamily="2" charset="-78"/>
              </a:rPr>
              <a:t> بالا :گلوکز سریع جذب و وراد خون می شود:بعد از تمرین مثل خرما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prstClr val="black"/>
                </a:solidFill>
                <a:cs typeface="B Roya" pitchFamily="2" charset="-78"/>
              </a:rPr>
              <a:t>GI </a:t>
            </a:r>
            <a:r>
              <a:rPr lang="fa-IR" sz="2400" b="1" dirty="0">
                <a:solidFill>
                  <a:prstClr val="black"/>
                </a:solidFill>
                <a:cs typeface="B Roya" pitchFamily="2" charset="-78"/>
              </a:rPr>
              <a:t> متوسط به </a:t>
            </a:r>
            <a:r>
              <a:rPr lang="fa-IR" sz="2400" b="1" dirty="0" smtClean="0">
                <a:solidFill>
                  <a:prstClr val="black"/>
                </a:solidFill>
                <a:cs typeface="B Roya" pitchFamily="2" charset="-78"/>
              </a:rPr>
              <a:t>پایین: </a:t>
            </a:r>
            <a:r>
              <a:rPr lang="fa-IR" sz="2400" b="1" dirty="0">
                <a:solidFill>
                  <a:prstClr val="black"/>
                </a:solidFill>
                <a:cs typeface="B Roya" pitchFamily="2" charset="-78"/>
              </a:rPr>
              <a:t>مثل سیب زمینی:مناسب برای طول روز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Ø"/>
            </a:pPr>
            <a:endParaRPr lang="fa-IR" sz="2400" b="1" dirty="0">
              <a:solidFill>
                <a:srgbClr val="000000"/>
              </a:solidFill>
              <a:cs typeface="B Roya" pitchFamily="2" charset="-78"/>
            </a:endParaRPr>
          </a:p>
          <a:p>
            <a:pPr>
              <a:buFont typeface="Wingdings" pitchFamily="2" charset="2"/>
              <a:buChar char="Ø"/>
            </a:pPr>
            <a:endParaRPr lang="fa-IR" sz="2400" b="1" dirty="0" smtClean="0">
              <a:solidFill>
                <a:srgbClr val="000000"/>
              </a:solidFill>
              <a:cs typeface="B Roya" pitchFamily="2" charset="-78"/>
            </a:endParaRPr>
          </a:p>
          <a:p>
            <a:pPr>
              <a:buFont typeface="Wingdings" pitchFamily="2" charset="2"/>
              <a:buChar char="Ø"/>
            </a:pPr>
            <a:endParaRPr lang="fa-IR" sz="2400" b="1" dirty="0">
              <a:cs typeface="B Roya" pitchFamily="2" charset="-78"/>
            </a:endParaRPr>
          </a:p>
          <a:p>
            <a:endParaRPr lang="fa-IR" sz="2000" b="1" dirty="0">
              <a:cs typeface="B Roya" pitchFamily="2" charset="-78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7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FF0000"/>
                </a:solidFill>
                <a:latin typeface="Arial"/>
                <a:cs typeface="B Roya" pitchFamily="2" charset="-78"/>
              </a:rPr>
              <a:t>فیبر های موجود در مواد غذایی: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Ø"/>
            </a:pPr>
            <a:r>
              <a:rPr kumimoji="1" lang="fa-IR" sz="2800" b="1" kern="0" dirty="0" smtClean="0">
                <a:solidFill>
                  <a:srgbClr val="006666"/>
                </a:solidFill>
                <a:latin typeface="Arial"/>
                <a:cs typeface="B Roya" pitchFamily="2" charset="-78"/>
              </a:rPr>
              <a:t>تفاوت </a:t>
            </a: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فیبرها با سایر قند های مرکب  در این است که اتصالات بین واحد های قند موجود در فیبر به </a:t>
            </a:r>
            <a:r>
              <a:rPr kumimoji="1" lang="fa-IR" sz="2800" b="1" kern="0" dirty="0" smtClean="0">
                <a:solidFill>
                  <a:srgbClr val="006666"/>
                </a:solidFill>
                <a:latin typeface="Arial"/>
                <a:cs typeface="B Roya" pitchFamily="2" charset="-78"/>
              </a:rPr>
              <a:t>صورتی </a:t>
            </a: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است که که آنزیم های دستگاه گوارش انسان قادر به شکستن این اتصالات نمی </a:t>
            </a:r>
            <a:r>
              <a:rPr kumimoji="1" lang="fa-IR" sz="2800" b="1" kern="0" dirty="0" smtClean="0">
                <a:solidFill>
                  <a:srgbClr val="006666"/>
                </a:solidFill>
                <a:latin typeface="Arial"/>
                <a:cs typeface="B Roya" pitchFamily="2" charset="-78"/>
              </a:rPr>
              <a:t>باشند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800" kern="0" dirty="0">
              <a:solidFill>
                <a:srgbClr val="006666"/>
              </a:solidFill>
              <a:latin typeface="Arial"/>
              <a:cs typeface="B Roya" pitchFamily="2" charset="-78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اضافه وزن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یبوست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آپاندیسیت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سرطان  روده بزرگ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بیماری های قلبی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800" b="1" kern="0" dirty="0">
                <a:solidFill>
                  <a:srgbClr val="006666"/>
                </a:solidFill>
                <a:latin typeface="Arial"/>
                <a:cs typeface="B Roya" pitchFamily="2" charset="-78"/>
              </a:rPr>
              <a:t>دیابت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26</a:t>
            </a:fld>
            <a:endParaRPr lang="fa-IR"/>
          </a:p>
        </p:txBody>
      </p:sp>
      <p:pic>
        <p:nvPicPr>
          <p:cNvPr id="7170" name="Picture 2" descr="C:\Users\farhang\Desktop\خوراکی-سرشار-از-فیبر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09" y="3490173"/>
            <a:ext cx="4127678" cy="23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میزان توصیه کربوهیدرات ها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برای عملکرد مطلوب ورزشی و تأمین انرژی مربوطه، خوردن یک رژیم غذایی پرکربوهیدرات 55 تا 60 درصد اجتناب ناپذیر است.  </a:t>
            </a:r>
            <a:endParaRPr lang="fa-IR" sz="2400" b="1" dirty="0" smtClean="0">
              <a:solidFill>
                <a:schemeClr val="tx1"/>
              </a:solidFill>
              <a:latin typeface="Times New Roman" pitchFamily="18" charset="0"/>
              <a:cs typeface="B Roya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روزانه </a:t>
            </a:r>
            <a:r>
              <a:rPr lang="fa-IR" sz="24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حداقل به ازای هر کیلوگرم وزن بدن باید 5 گرم کربوهیدرات استفاده </a:t>
            </a:r>
            <a:r>
              <a:rPr lang="fa-IR" sz="24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شود.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برخی </a:t>
            </a:r>
            <a:r>
              <a:rPr lang="fa-IR" sz="24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از ورزشکاران به مصرف کربوهیدرات بیشتری تا حد 10 گرم به ازای هر کیلوگرم وزن بدن نیاز دارند</a:t>
            </a:r>
            <a:r>
              <a:rPr lang="fa-IR" sz="2400" b="1" dirty="0">
                <a:solidFill>
                  <a:srgbClr val="006666"/>
                </a:solidFill>
                <a:latin typeface="Times New Roman" pitchFamily="18" charset="0"/>
                <a:cs typeface="B Roya" pitchFamily="2" charset="-78"/>
              </a:rPr>
              <a:t>.</a:t>
            </a:r>
            <a:endParaRPr lang="en-US" sz="2400" b="1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00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39" y="1542403"/>
            <a:ext cx="8750002" cy="4575062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Roya" pitchFamily="2" charset="-78"/>
              </a:rPr>
              <a:t>توصیه های مهم در رابطه با کربوهیدرات</a:t>
            </a:r>
            <a:r>
              <a:rPr lang="fa-IR" sz="2000" b="1" dirty="0" smtClean="0">
                <a:cs typeface="B Roya" pitchFamily="2" charset="-78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>
                <a:cs typeface="B Roya" pitchFamily="2" charset="-78"/>
              </a:rPr>
              <a:t>مصرف کربوهیدرات پیش  از شروع فعالیت ورزشی یا مسابقه  باعث افت گلوکز خون در ورزشکاران می شود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>
                <a:cs typeface="B Roya" pitchFamily="2" charset="-78"/>
              </a:rPr>
              <a:t>مصرف کربوهیدرات ها 3تا 5 ساعت پیش از فعالیت ورزشی یا مسابقه  انجام شده باشد</a:t>
            </a:r>
          </a:p>
          <a:p>
            <a:pPr>
              <a:buFont typeface="Wingdings" pitchFamily="2" charset="2"/>
              <a:buChar char="v"/>
            </a:pPr>
            <a:r>
              <a:rPr lang="fa-IR" sz="2000" b="1" dirty="0" smtClean="0">
                <a:cs typeface="B Roya" pitchFamily="2" charset="-78"/>
              </a:rPr>
              <a:t>مصرف کربوهیدرات های در ترکیب با آب  به عنوان مثال استفاده از پودرهای کربوهیدراتی با آب در  حین مسابقه باعث بهبود عملکرد ورزشکاران می شود</a:t>
            </a:r>
          </a:p>
          <a:p>
            <a:r>
              <a:rPr lang="fa-IR" sz="2000" b="1" dirty="0">
                <a:solidFill>
                  <a:srgbClr val="FF0000"/>
                </a:solidFill>
                <a:latin typeface="Times New Roman" pitchFamily="18" charset="0"/>
                <a:cs typeface="B Roya" pitchFamily="2" charset="-78"/>
              </a:rPr>
              <a:t>غذاهای کربوهیدراتی مایع و جامد؛ کدام در بازسازی گلیکوژن پس از ورزش مؤثرتر هستند ؟ </a:t>
            </a:r>
            <a: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/>
            </a:r>
            <a:b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</a:br>
            <a: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نگاه اول 		هر دو تأثیر یکسانی دارند. </a:t>
            </a:r>
            <a:b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</a:br>
            <a: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نگاه دوم 		برای بازیافت تغذیه ای یک نوشابه پرکربوهیدرات گزینه بهتری است 			زیرا : 1) به سرعت هضم و جذب می شود. </a:t>
            </a:r>
            <a:b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</a:br>
            <a:r>
              <a:rPr lang="fa-IR" sz="2000" b="1" dirty="0">
                <a:solidFill>
                  <a:schemeClr val="tx1"/>
                </a:solidFill>
                <a:latin typeface="Times New Roman" pitchFamily="18" charset="0"/>
                <a:cs typeface="B Roya" pitchFamily="2" charset="-78"/>
              </a:rPr>
              <a:t>		        2) امکان آب رسانی مجدد را فراهم می سازد</a:t>
            </a:r>
            <a:endParaRPr lang="en-US" sz="20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5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مصرف مکمل غذایی  براساس نیاز ورزشکاران:</a:t>
            </a:r>
          </a:p>
          <a:p>
            <a:r>
              <a:rPr lang="fa-IR" sz="2400" b="1" dirty="0" smtClean="0">
                <a:cs typeface="B Roya" pitchFamily="2" charset="-78"/>
              </a:rPr>
              <a:t>شخصی  سازی</a:t>
            </a:r>
          </a:p>
          <a:p>
            <a:r>
              <a:rPr lang="fa-IR" sz="2400" b="1" dirty="0" smtClean="0">
                <a:cs typeface="B Roya" pitchFamily="2" charset="-78"/>
              </a:rPr>
              <a:t>با استفاده از آزمایشات خونی و هورمون در طول فصل تجویز شود</a:t>
            </a:r>
          </a:p>
          <a:p>
            <a:r>
              <a:rPr lang="fa-IR" sz="2400" b="1" dirty="0" smtClean="0">
                <a:cs typeface="B Roya" pitchFamily="2" charset="-78"/>
              </a:rPr>
              <a:t>به عنوان مثال  آزمایش هورمونی  ورزشکار نشان داد سطح هورمون رشد و </a:t>
            </a:r>
            <a:r>
              <a:rPr lang="en-US" sz="2400" b="1" dirty="0" smtClean="0">
                <a:cs typeface="B Roya" pitchFamily="2" charset="-78"/>
              </a:rPr>
              <a:t>IGF-1</a:t>
            </a:r>
            <a:r>
              <a:rPr lang="fa-IR" sz="2400" b="1" dirty="0" smtClean="0">
                <a:cs typeface="B Roya" pitchFamily="2" charset="-78"/>
              </a:rPr>
              <a:t> پایین است ،استفاده از مکمل های اسید آمینه می تواند مفید باشد</a:t>
            </a:r>
            <a:endParaRPr lang="en-US" sz="2400" b="1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29</a:t>
            </a:fld>
            <a:endParaRPr lang="fa-IR">
              <a:solidFill>
                <a:srgbClr val="F0AD00"/>
              </a:solidFill>
            </a:endParaRPr>
          </a:p>
        </p:txBody>
      </p:sp>
      <p:pic>
        <p:nvPicPr>
          <p:cNvPr id="5" name="Picture 3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5" y="4669999"/>
            <a:ext cx="3925440" cy="18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سیستم های انرژی درگیر فعالیت ورزشی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144733"/>
              </p:ext>
            </p:extLst>
          </p:nvPr>
        </p:nvGraphicFramePr>
        <p:xfrm>
          <a:off x="742257" y="1468193"/>
          <a:ext cx="9058566" cy="44818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09761"/>
                <a:gridCol w="1509761"/>
                <a:gridCol w="1509761"/>
                <a:gridCol w="1509761"/>
                <a:gridCol w="1484790"/>
                <a:gridCol w="1534732"/>
              </a:tblGrid>
              <a:tr h="1087549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مکمل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cs typeface="B Lotus" pitchFamily="2" charset="-78"/>
                        </a:rPr>
                        <a:t>هوازی/بی هوازی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cs typeface="B Lotus" pitchFamily="2" charset="-78"/>
                        </a:rPr>
                        <a:t>محدودیت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cs typeface="B Lotus" pitchFamily="2" charset="-78"/>
                        </a:rPr>
                        <a:t>زمان تولید انرژی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cs typeface="B Lotus" pitchFamily="2" charset="-78"/>
                        </a:rPr>
                        <a:t>سوخت اولیه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cs typeface="B Lotus" pitchFamily="2" charset="-78"/>
                        </a:rPr>
                        <a:t>نام دستگاه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087549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کراتین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 بی هوازی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زمان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2-10 ثانیه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Lotus" pitchFamily="2" charset="-78"/>
                        </a:rPr>
                        <a:t>ATP+Cr</a:t>
                      </a:r>
                      <a:endParaRPr lang="en-US" sz="2000" b="1" dirty="0" smtClean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Lotus" pitchFamily="2" charset="-78"/>
                        </a:rPr>
                        <a:t>ATP-</a:t>
                      </a:r>
                      <a:r>
                        <a:rPr lang="en-US" sz="2000" b="1" dirty="0" err="1" smtClean="0">
                          <a:cs typeface="B Lotus" pitchFamily="2" charset="-78"/>
                        </a:rPr>
                        <a:t>PCr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087549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بکربنات</a:t>
                      </a:r>
                    </a:p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بتاآلانین</a:t>
                      </a:r>
                    </a:p>
                    <a:p>
                      <a:pPr algn="ctr"/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    بی هوازی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    تجمع اسید لاکتیک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  2-1 دقیقه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کربوهیدرات 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گلیگولیز بی هوازی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Lotus" pitchFamily="2" charset="-78"/>
                        </a:rPr>
                        <a:t>Q10</a:t>
                      </a:r>
                    </a:p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مکملهای</a:t>
                      </a:r>
                      <a:r>
                        <a:rPr lang="fa-IR" sz="2000" b="1" baseline="0" dirty="0" smtClean="0">
                          <a:cs typeface="B Lotus" pitchFamily="2" charset="-78"/>
                        </a:rPr>
                        <a:t> کربوهیدرات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هوازی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انتقال</a:t>
                      </a:r>
                      <a:r>
                        <a:rPr lang="fa-IR" sz="2000" b="1" baseline="0" dirty="0" smtClean="0">
                          <a:cs typeface="B Lotus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B Lotus" pitchFamily="2" charset="-78"/>
                        </a:rPr>
                        <a:t>o2 </a:t>
                      </a:r>
                      <a:r>
                        <a:rPr lang="fa-IR" sz="2000" b="1" baseline="0" dirty="0" smtClean="0">
                          <a:cs typeface="B Lotus" pitchFamily="2" charset="-78"/>
                        </a:rPr>
                        <a:t>به میتوکندری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نامحدود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   کربوهیدرات</a:t>
                      </a:r>
                    </a:p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چربی</a:t>
                      </a:r>
                      <a:r>
                        <a:rPr lang="fa-IR" sz="2000" b="1" baseline="0" dirty="0" smtClean="0">
                          <a:cs typeface="B Lotus" pitchFamily="2" charset="-78"/>
                        </a:rPr>
                        <a:t> </a:t>
                      </a:r>
                    </a:p>
                    <a:p>
                      <a:pPr algn="ctr"/>
                      <a:r>
                        <a:rPr lang="fa-IR" sz="2000" b="1" baseline="0" dirty="0" smtClean="0">
                          <a:cs typeface="B Lotus" pitchFamily="2" charset="-78"/>
                        </a:rPr>
                        <a:t>پروتئین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Lotus" pitchFamily="2" charset="-78"/>
                        </a:rPr>
                        <a:t>چرخه کربس</a:t>
                      </a:r>
                      <a:endParaRPr lang="en-US" sz="2000" b="1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1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0463"/>
            <a:ext cx="8596668" cy="4920900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Lotus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استفاده از مکمل های کربوهیدراتی</a:t>
            </a:r>
          </a:p>
          <a:p>
            <a:r>
              <a:rPr lang="fa-IR" sz="2400" dirty="0" smtClean="0">
                <a:cs typeface="B Lotus" pitchFamily="2" charset="-78"/>
              </a:rPr>
              <a:t>کربوهیدرات </a:t>
            </a:r>
            <a:r>
              <a:rPr lang="fa-IR" sz="2400" dirty="0">
                <a:cs typeface="B Lotus" pitchFamily="2" charset="-78"/>
              </a:rPr>
              <a:t>برای افزایش عملکرد در تمرینات از اهمیت ویژه‌ای برخوردار بوده اما همه کربوهیدرات‌ها یکسان نیستند و بعضی از آنها در برخی زمان‌های خاص به باقی انواع آن برتری دارند. </a:t>
            </a:r>
            <a:endParaRPr lang="en-US" sz="2400" dirty="0"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30</a:t>
            </a:fld>
            <a:endParaRPr lang="fa-IR"/>
          </a:p>
        </p:txBody>
      </p:sp>
      <p:pic>
        <p:nvPicPr>
          <p:cNvPr id="7170" name="Picture 2" descr="C:\Users\farhang\Desktop\CARBOX-2000GR-BIOTECH-51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80" y="3052293"/>
            <a:ext cx="4857750" cy="32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53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fa-IR" sz="2800" b="1" dirty="0">
                <a:solidFill>
                  <a:srgbClr val="FF0000"/>
                </a:solidFill>
                <a:ea typeface="+mn-ea"/>
                <a:cs typeface="B Roya" pitchFamily="2" charset="-78"/>
              </a:rPr>
              <a:t>الگوی مشاوره و  برنامه نویسی  در تغذیه ورزش:(بخش اول):</a:t>
            </a:r>
            <a:br>
              <a:rPr lang="fa-IR" sz="2800" b="1" dirty="0">
                <a:solidFill>
                  <a:srgbClr val="FF0000"/>
                </a:solidFill>
                <a:ea typeface="+mn-ea"/>
                <a:cs typeface="B Roya" pitchFamily="2" charset="-78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4817869"/>
          </a:xfrm>
        </p:spPr>
        <p:txBody>
          <a:bodyPr>
            <a:normAutofit fontScale="92500" lnSpcReduction="10000"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الف:مصاحبه و ارزیابی تغذیه ای </a:t>
            </a: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فرم بسامد خوراک:مصرف مواد غذایی روزانه،هفتگی و ماهیانه</a:t>
            </a:r>
          </a:p>
          <a:p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ب:معاینه و ارزیابی پیکر سنجی: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1-آنتروپومتریک یا تن سنجی: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نیاز به دستگاه بادی کامپوزشن یا کالیپر برای تخمین درصد چربی دقیق بدن ،توده خالص بدن آب بدن می باشد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2-محاسبه </a:t>
            </a:r>
            <a:r>
              <a:rPr lang="en-US" sz="2400" b="1" dirty="0" smtClean="0">
                <a:solidFill>
                  <a:srgbClr val="FF0000"/>
                </a:solidFill>
                <a:cs typeface="B Roya" pitchFamily="2" charset="-78"/>
              </a:rPr>
              <a:t>BMI</a:t>
            </a: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(شاخص توده بدنی)</a:t>
            </a:r>
            <a:endParaRPr lang="en-US" sz="2400" b="1" dirty="0" smtClean="0">
              <a:solidFill>
                <a:srgbClr val="FF0000"/>
              </a:solidFill>
              <a:cs typeface="B Roya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کمتر از 18.5 لاغر       بین 18.5 تا 25 نرمال   25 تا 30 اضافه وزن  بالای 30 چاق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در خانم ها </a:t>
            </a:r>
            <a:r>
              <a:rPr lang="en-US" sz="2400" dirty="0" smtClean="0">
                <a:solidFill>
                  <a:schemeClr val="tx1"/>
                </a:solidFill>
                <a:cs typeface="B Roya" pitchFamily="2" charset="-78"/>
              </a:rPr>
              <a:t>BMI</a:t>
            </a: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21.5 بهترین 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در آقایان </a:t>
            </a:r>
            <a:r>
              <a:rPr lang="en-US" sz="2400" dirty="0" smtClean="0">
                <a:solidFill>
                  <a:schemeClr val="tx1"/>
                </a:solidFill>
                <a:cs typeface="B Roya" pitchFamily="2" charset="-78"/>
              </a:rPr>
              <a:t>BMI</a:t>
            </a: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22.5</a:t>
            </a:r>
            <a:r>
              <a:rPr lang="en-US" sz="2400" dirty="0" smtClean="0">
                <a:solidFill>
                  <a:schemeClr val="tx1"/>
                </a:solidFill>
                <a:cs typeface="B Roya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 بهترین 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در افراد بالای 60 سال </a:t>
            </a:r>
            <a:r>
              <a:rPr lang="en-US" sz="2400" dirty="0" smtClean="0">
                <a:solidFill>
                  <a:schemeClr val="tx1"/>
                </a:solidFill>
                <a:cs typeface="B Roya" pitchFamily="2" charset="-78"/>
              </a:rPr>
              <a:t>BMI</a:t>
            </a: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 بین 24-27 نرمال است</a:t>
            </a:r>
            <a:endParaRPr lang="en-US" sz="2400" dirty="0" smtClean="0">
              <a:solidFill>
                <a:schemeClr val="tx1"/>
              </a:solidFill>
              <a:cs typeface="B Roya" pitchFamily="2" charset="-78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31</a:t>
            </a:fld>
            <a:endParaRPr lang="fa-IR"/>
          </a:p>
        </p:txBody>
      </p:sp>
      <p:pic>
        <p:nvPicPr>
          <p:cNvPr id="819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" y="4567439"/>
            <a:ext cx="299662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Roya" pitchFamily="2" charset="-78"/>
              </a:rPr>
              <a:t>3-استفاده از دورها(متر نواری)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/>
                </a:solidFill>
                <a:cs typeface="B Roya" pitchFamily="2" charset="-78"/>
              </a:rPr>
              <a:t>دور </a:t>
            </a:r>
            <a:r>
              <a:rPr lang="fa-IR" sz="2400" dirty="0" smtClean="0">
                <a:cs typeface="B Roya" pitchFamily="2" charset="-78"/>
              </a:rPr>
              <a:t>کمر،دور باسن،نسبت دور کمر به باسن،دور سینه،دور سینه نسبت به دور کمر،دور سینه نسبت به دور باسن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Roya" pitchFamily="2" charset="-78"/>
              </a:rPr>
              <a:t>دور کمر بالای 88 سانتی متر در خانم ها و 102 سانتی متر در آقایان نشانه تجمع چربی است و احتمال کبد چرب و بیماری قلبی عروقی  افزایش می یابد</a:t>
            </a: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Roya" pitchFamily="2" charset="-78"/>
              </a:rPr>
              <a:t>اگر نسبت دور کمر به باسن(</a:t>
            </a:r>
            <a:r>
              <a:rPr lang="en-US" sz="2400" dirty="0" smtClean="0">
                <a:cs typeface="B Roya" pitchFamily="2" charset="-78"/>
              </a:rPr>
              <a:t>WHR</a:t>
            </a:r>
            <a:r>
              <a:rPr lang="fa-IR" sz="2400" dirty="0" smtClean="0">
                <a:cs typeface="B Roya" pitchFamily="2" charset="-78"/>
              </a:rPr>
              <a:t>) در خانم ها </a:t>
            </a:r>
            <a:r>
              <a:rPr lang="fa-IR" sz="2400" dirty="0" smtClean="0">
                <a:cs typeface="B Roya" pitchFamily="2" charset="-78"/>
              </a:rPr>
              <a:t>بیشتر از 0/8و </a:t>
            </a:r>
            <a:r>
              <a:rPr lang="fa-IR" sz="2400" dirty="0" smtClean="0">
                <a:cs typeface="B Roya" pitchFamily="2" charset="-78"/>
              </a:rPr>
              <a:t>در آقایان </a:t>
            </a:r>
            <a:r>
              <a:rPr lang="fa-IR" sz="2400" dirty="0" smtClean="0">
                <a:cs typeface="B Roya" pitchFamily="2" charset="-78"/>
              </a:rPr>
              <a:t>بیشتر از0/9افزایش </a:t>
            </a:r>
            <a:r>
              <a:rPr lang="fa-IR" sz="2400" dirty="0" smtClean="0">
                <a:cs typeface="B Roya" pitchFamily="2" charset="-78"/>
              </a:rPr>
              <a:t>خطر بیماری قلبی عروقی و کبد چرب است</a:t>
            </a:r>
          </a:p>
          <a:p>
            <a:pPr marL="0" indent="0">
              <a:buNone/>
            </a:pPr>
            <a:endParaRPr lang="en-US" sz="24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32</a:t>
            </a:fld>
            <a:endParaRPr lang="fa-IR"/>
          </a:p>
        </p:txBody>
      </p:sp>
      <p:pic>
        <p:nvPicPr>
          <p:cNvPr id="9218" name="Picture 2" descr="C:\Users\farhang\Desktop\00515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3" y="4832556"/>
            <a:ext cx="2678469" cy="16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4-اندازی گیری جثه فرد</a:t>
            </a:r>
          </a:p>
          <a:p>
            <a:r>
              <a:rPr lang="fa-IR" sz="2000" b="1" dirty="0" smtClean="0">
                <a:cs typeface="B Roya" pitchFamily="2" charset="-78"/>
              </a:rPr>
              <a:t>قد تقسم بر مچ دست(سانتی متر)</a:t>
            </a:r>
            <a:endParaRPr lang="en-US" sz="2000" b="1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33</a:t>
            </a:fld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1" y="3248887"/>
            <a:ext cx="5512158" cy="320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farhang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3648311"/>
            <a:ext cx="3477296" cy="2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5-اندازه گیری قد</a:t>
            </a:r>
          </a:p>
          <a:p>
            <a:pPr marL="0" indent="0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6-اندازه  وزن بدن</a:t>
            </a:r>
            <a:endParaRPr lang="en-US" sz="24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34</a:t>
            </a:fld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" y="2528001"/>
            <a:ext cx="6233375" cy="35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51" y="34243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rhang\Desktop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4" y="426814"/>
            <a:ext cx="2614779" cy="19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2600" dirty="0" smtClean="0">
                <a:solidFill>
                  <a:srgbClr val="FF0000"/>
                </a:solidFill>
                <a:cs typeface="B Roya" pitchFamily="2" charset="-78"/>
              </a:rPr>
              <a:t>7-آزمایشات خونی و بیوشیمیایی 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آزمایش خون،ادرار و مدفوع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اندازه گیری  کلسیم،آهن خون،هموگلوبین و فرتین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اندازه گیری آنزیم های کبدی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>
                <a:cs typeface="B Roya" pitchFamily="2" charset="-78"/>
              </a:rPr>
              <a:t> </a:t>
            </a:r>
            <a:r>
              <a:rPr lang="fa-IR" sz="2200" dirty="0" smtClean="0">
                <a:cs typeface="B Roya" pitchFamily="2" charset="-78"/>
              </a:rPr>
              <a:t>اندازه گیری  هورمون های </a:t>
            </a:r>
            <a:r>
              <a:rPr lang="fa-IR" sz="2200" dirty="0" smtClean="0">
                <a:cs typeface="B Roya" pitchFamily="2" charset="-78"/>
              </a:rPr>
              <a:t>تیروئیدی(کم کار یا پر کار بودن تیروئید)</a:t>
            </a:r>
            <a:endParaRPr lang="fa-IR" sz="2200" dirty="0" smtClean="0">
              <a:cs typeface="B Roya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ریزش مو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ریش ریش شدن ناحن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زبان  و لثه ها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چشمها</a:t>
            </a:r>
          </a:p>
          <a:p>
            <a:pPr>
              <a:buFont typeface="Wingdings" pitchFamily="2" charset="2"/>
              <a:buChar char="q"/>
            </a:pPr>
            <a:r>
              <a:rPr lang="fa-IR" sz="2200" dirty="0" smtClean="0">
                <a:cs typeface="B Roya" pitchFamily="2" charset="-78"/>
              </a:rPr>
              <a:t>رنگ پوست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35</a:t>
            </a:fld>
            <a:endParaRPr lang="fa-IR"/>
          </a:p>
        </p:txBody>
      </p:sp>
      <p:pic>
        <p:nvPicPr>
          <p:cNvPr id="12290" name="Picture 2" descr="C:\Users\farhang\Desktop\diet-for-athl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2" y="4365759"/>
            <a:ext cx="2975556" cy="19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ج:محاسبه متابولیسم پایه(</a:t>
            </a:r>
            <a:r>
              <a:rPr lang="en-US" sz="2400" b="1" dirty="0" smtClean="0">
                <a:solidFill>
                  <a:srgbClr val="FF0000"/>
                </a:solidFill>
                <a:cs typeface="B Roya" pitchFamily="2" charset="-78"/>
              </a:rPr>
              <a:t>BMR</a:t>
            </a: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kumimoji="1" lang="fa-IR" sz="2400" kern="0" dirty="0">
                <a:solidFill>
                  <a:srgbClr val="000066"/>
                </a:solidFill>
                <a:latin typeface="Arial"/>
                <a:cs typeface="B Roya" pitchFamily="2" charset="-78"/>
              </a:rPr>
              <a:t>حداقل میزان انرژی که برای زنده ماندن </a:t>
            </a:r>
            <a:r>
              <a:rPr kumimoji="1" lang="fa-IR" sz="2400" kern="0" dirty="0" smtClean="0">
                <a:solidFill>
                  <a:srgbClr val="000066"/>
                </a:solidFill>
                <a:latin typeface="Arial"/>
                <a:cs typeface="B Roya" pitchFamily="2" charset="-78"/>
              </a:rPr>
              <a:t>لازم است که </a:t>
            </a:r>
            <a:r>
              <a:rPr kumimoji="1" lang="fa-IR" sz="2400" kern="0" dirty="0">
                <a:solidFill>
                  <a:srgbClr val="000066"/>
                </a:solidFill>
                <a:latin typeface="Arial"/>
                <a:cs typeface="B Roya" pitchFamily="2" charset="-78"/>
              </a:rPr>
              <a:t>صرف (قلب، عروق، تنفس ، گوارش، اعصاب</a:t>
            </a:r>
            <a:r>
              <a:rPr kumimoji="1" lang="fa-IR" sz="2400" kern="0" dirty="0" smtClean="0">
                <a:solidFill>
                  <a:srgbClr val="000066"/>
                </a:solidFill>
                <a:latin typeface="Arial"/>
                <a:cs typeface="B Roya" pitchFamily="2" charset="-78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kumimoji="1" lang="fa-IR" sz="2400" kern="0" dirty="0" smtClean="0">
                <a:solidFill>
                  <a:srgbClr val="000066"/>
                </a:solidFill>
                <a:latin typeface="Arial"/>
                <a:cs typeface="B Roya" pitchFamily="2" charset="-78"/>
              </a:rPr>
              <a:t>نقش هیپوتالاموس در  مغز در کنترل متابولیسم  پایه مهم </a:t>
            </a:r>
            <a:r>
              <a:rPr kumimoji="1" lang="fa-IR" sz="2400" kern="0" dirty="0" smtClean="0">
                <a:solidFill>
                  <a:srgbClr val="000066"/>
                </a:solidFill>
                <a:latin typeface="Arial"/>
                <a:cs typeface="B Roya" pitchFamily="2" charset="-78"/>
              </a:rPr>
              <a:t>است و میزان کاهش  و افزایش  وزن و تغییرات کالری را کنترل می کند </a:t>
            </a:r>
          </a:p>
          <a:p>
            <a:pPr>
              <a:buFont typeface="Wingdings" pitchFamily="2" charset="2"/>
              <a:buChar char="q"/>
            </a:pPr>
            <a:r>
              <a:rPr kumimoji="1" lang="fa-IR" sz="2400" kern="0" dirty="0" smtClean="0">
                <a:solidFill>
                  <a:srgbClr val="000066"/>
                </a:solidFill>
                <a:latin typeface="Arial"/>
                <a:cs typeface="B Roya" pitchFamily="2" charset="-78"/>
              </a:rPr>
              <a:t>پس در برنامه ریزی تغذیه نقش هیپوتالاموس  در نظر گرفته شود </a:t>
            </a:r>
            <a:endParaRPr kumimoji="1" lang="fa-IR" sz="2400" kern="0" dirty="0">
              <a:solidFill>
                <a:srgbClr val="000066"/>
              </a:solidFill>
              <a:latin typeface="Arial"/>
              <a:cs typeface="B Roya" pitchFamily="2" charset="-78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36</a:t>
            </a:fld>
            <a:endParaRPr lang="fa-IR"/>
          </a:p>
        </p:txBody>
      </p:sp>
      <p:pic>
        <p:nvPicPr>
          <p:cNvPr id="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3" y="4697341"/>
            <a:ext cx="2317728" cy="17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محاسبه کالری بدن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37</a:t>
            </a:fld>
            <a:endParaRPr lang="fa-IR"/>
          </a:p>
        </p:txBody>
      </p:sp>
      <p:pic>
        <p:nvPicPr>
          <p:cNvPr id="5" name="Picture 2" descr="Image result for Estimate the amount of calories needed for men and women athle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72" y="1365742"/>
            <a:ext cx="5778468" cy="345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9403" y="5256605"/>
            <a:ext cx="84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https://www.omnicalculator.com/health/bmr-harris-benedict-equation</a:t>
            </a:r>
          </a:p>
        </p:txBody>
      </p:sp>
    </p:spTree>
    <p:extLst>
      <p:ext uri="{BB962C8B-B14F-4D97-AF65-F5344CB8AC3E}">
        <p14:creationId xmlns:p14="http://schemas.microsoft.com/office/powerpoint/2010/main" val="3667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38</a:t>
            </a:fld>
            <a:endParaRPr lang="fa-IR"/>
          </a:p>
        </p:txBody>
      </p:sp>
      <p:pic>
        <p:nvPicPr>
          <p:cNvPr id="5" name="Picture 2" descr="https://www.wikihow.com/images/thumb/d/d6/Calculate-How-Many-Calories-You-Need-to-Eat-to-Lose-Weight-Step-2-Version-4.jpg/aid484470-v4-900px-Calculate-How-Many-Calories-You-Need-to-Eat-to-Lose-Weight-Step-2-Vers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4" y="592424"/>
            <a:ext cx="8604731" cy="51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50" y="377781"/>
            <a:ext cx="8260604" cy="601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76" y="1030310"/>
            <a:ext cx="8556818" cy="481786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a-IR" dirty="0"/>
              <a:t> </a:t>
            </a:r>
            <a:r>
              <a:rPr lang="fa-IR" sz="2400" dirty="0" smtClean="0">
                <a:cs typeface="B Roya" pitchFamily="2" charset="-78"/>
              </a:rPr>
              <a:t>مقدار  متابولیسم  پایه ، کل کالری روزانه و سهم  مواد غذایی(درصد و گرم)  در طول روز برای ورزشکاری مرد  با وزن 80 کیلوگرم  ،قد180 سانتی متر  و سن 30  سال و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5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روز تمرین 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 پر فشار در </a:t>
            </a: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هفته</a:t>
            </a:r>
            <a:r>
              <a:rPr lang="fa-IR" sz="2400" dirty="0" smtClean="0">
                <a:cs typeface="B Roya" pitchFamily="2" charset="-78"/>
              </a:rPr>
              <a:t> محاسبه کنید؟</a:t>
            </a:r>
          </a:p>
          <a:p>
            <a:pPr algn="r"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مقدار متابولیسم پایه </a:t>
            </a:r>
            <a:r>
              <a:rPr lang="fa-IR" sz="2000" dirty="0" smtClean="0">
                <a:cs typeface="B Roya" pitchFamily="2" charset="-78"/>
              </a:rPr>
              <a:t>به اسلاید شماره 37 مراجعه و با وارد کردن لینک  و وارد کردن وزن ، قد و سن مقدار متابولیسم پایه محاسبه می شودکه برایر 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تقریبا1850 کالری</a:t>
            </a:r>
          </a:p>
          <a:p>
            <a:pPr algn="r"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کل کالری روزانه </a:t>
            </a:r>
            <a:r>
              <a:rPr lang="fa-IR" sz="2000" dirty="0" smtClean="0">
                <a:cs typeface="B Roya" pitchFamily="2" charset="-78"/>
              </a:rPr>
              <a:t>با ضریب فعالیت مشخص می شود به اسلاید 38 نگاه کنید ضریب فعالیت برای  5 روز 1.55 می باشد پس 1850 در 1.55 ضرب کرده و عدد تقریبا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2870  کالری در روز </a:t>
            </a:r>
            <a:r>
              <a:rPr lang="fa-IR" sz="2000" dirty="0" smtClean="0">
                <a:cs typeface="B Roya" pitchFamily="2" charset="-78"/>
              </a:rPr>
              <a:t>بدست می آید </a:t>
            </a:r>
            <a:r>
              <a:rPr lang="fa-IR" sz="2400" dirty="0" smtClean="0">
                <a:cs typeface="B Roya" pitchFamily="2" charset="-78"/>
              </a:rPr>
              <a:t>.</a:t>
            </a:r>
          </a:p>
          <a:p>
            <a:pPr algn="r"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Roya" pitchFamily="2" charset="-78"/>
              </a:rPr>
              <a:t>ادامه در اسلاید بعد:</a:t>
            </a:r>
            <a:endParaRPr lang="fa-IR" sz="2000" b="1" dirty="0" smtClean="0">
              <a:cs typeface="B Roya" pitchFamily="2" charset="-78"/>
            </a:endParaRPr>
          </a:p>
          <a:p>
            <a:pPr algn="r">
              <a:buFont typeface="Wingdings" pitchFamily="2" charset="2"/>
              <a:buChar char="q"/>
            </a:pPr>
            <a:endParaRPr lang="fa-IR" sz="2000" dirty="0" smtClean="0">
              <a:cs typeface="B Roya" pitchFamily="2" charset="-78"/>
            </a:endParaRPr>
          </a:p>
          <a:p>
            <a:pPr algn="r">
              <a:buFont typeface="Wingdings" pitchFamily="2" charset="2"/>
              <a:buChar char="q"/>
            </a:pPr>
            <a:endParaRPr lang="en-US" sz="2000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5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فرضیات نادرست در رابطه با رژیم  غذایی ورزشکاران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587"/>
            <a:ext cx="8596668" cy="450877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ارائه یک رژیم  واحد به تمام بازیکنان تیم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توصیه نادرست  میزان و زمان مصرف مکمل ها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نداشتن تجهیزات مناسب برای بررسی فرد  در تنظیم رژیم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بی توجهی به رعایت رژیم دوران مصدومیت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پیروی نکردن از یک الگوی غذایی صحیح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بی توجهی به دائقه ورزشکار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بی توجهی به حالت روحی ورزشکار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بی توجهی به  تفاوت رژیم ها در  کشورها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4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0" y="3073355"/>
            <a:ext cx="3542294" cy="285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 smtClean="0">
                <a:solidFill>
                  <a:srgbClr val="FF0000"/>
                </a:solidFill>
                <a:cs typeface="B Roya" pitchFamily="2" charset="-78"/>
              </a:rPr>
              <a:t>ادامه مثال اسلاید قبل</a:t>
            </a:r>
            <a:endParaRPr lang="en-US" sz="2000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5009"/>
            <a:ext cx="8596668" cy="4766354"/>
          </a:xfrm>
        </p:spPr>
        <p:txBody>
          <a:bodyPr>
            <a:normAutofit/>
          </a:bodyPr>
          <a:lstStyle/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سهم مواد  غذایی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به اسلاید شماره 19 مراجعه کنید 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کربوهیدرات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با توجه به تمرین پرفشار 60 درصد در نظر میگیریم پس 60 درصد 2870  کالری در روز برابر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1720 کالری سهم  کربوهیدرات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است  و با مراجع به اسلاید شماره 18 هر گرم  کربوهیدرات 4 کالری انرژی آزاد می کند پس  با تقسیم 1720 بر 4  مقدار گرم  کربوهیدرات محاسبه شده که برابر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430 گرم کربو هیدرات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 روز می باشد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چربی ها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با توجه به تمرین پرفشار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30درصد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 نظر میگیریم پس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30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درصد 2870  کالری در روز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برابر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861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کالری سهم 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چربی ها 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است  و با مراجع به اسلاید شماره 18 هر گرم 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چربی 9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کالری انرژی آزاد می کند پس  با تقسیم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861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بر 9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مقدار گرم 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چربی 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محاسبه شده که برابر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95گرم چربی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 روز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می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باشد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پروتئین ها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با توجه به تمرین پرفشار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10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درصد در نظر میگیریم پس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10درصد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2870  کالری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در روز برابر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287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کالری سهم 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پروتئین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است  و با مراجع به اسلاید شماره 18 هر گرم 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پروتئین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4 کالری انرژی آزاد می کند پس  با تقسیم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287بر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4  مقدار گرم 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پروتئین 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محاسبه شده که برابر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72 </a:t>
            </a:r>
            <a:r>
              <a:rPr lang="fa-IR" sz="2000" dirty="0">
                <a:solidFill>
                  <a:srgbClr val="FF0000"/>
                </a:solidFill>
                <a:cs typeface="B Roya" pitchFamily="2" charset="-78"/>
              </a:rPr>
              <a:t>گرم </a:t>
            </a:r>
            <a:r>
              <a:rPr lang="fa-IR" sz="2000" dirty="0" smtClean="0">
                <a:solidFill>
                  <a:srgbClr val="FF0000"/>
                </a:solidFill>
                <a:cs typeface="B Roya" pitchFamily="2" charset="-78"/>
              </a:rPr>
              <a:t>پروتئین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 در روز </a:t>
            </a: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B Roya" pitchFamily="2" charset="-78"/>
              </a:rPr>
              <a:t>می باشد</a:t>
            </a: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endParaRPr lang="fa-IR" sz="2000" dirty="0" smtClean="0">
              <a:solidFill>
                <a:prstClr val="black">
                  <a:lumMod val="75000"/>
                  <a:lumOff val="25000"/>
                </a:prstClr>
              </a:solidFill>
              <a:cs typeface="B Roya" pitchFamily="2" charset="-78"/>
            </a:endParaRP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endParaRPr lang="fa-IR" sz="2000" dirty="0">
              <a:solidFill>
                <a:prstClr val="black">
                  <a:lumMod val="75000"/>
                  <a:lumOff val="25000"/>
                </a:prstClr>
              </a:solidFill>
              <a:cs typeface="B Roya" pitchFamily="2" charset="-78"/>
            </a:endParaRPr>
          </a:p>
          <a:p>
            <a:pPr lvl="0">
              <a:buClr>
                <a:srgbClr val="F0AD00"/>
              </a:buClr>
              <a:buFont typeface="Wingdings" pitchFamily="2" charset="2"/>
              <a:buChar char="q"/>
            </a:pPr>
            <a:endParaRPr lang="fa-IR" sz="2000" dirty="0">
              <a:solidFill>
                <a:prstClr val="black">
                  <a:lumMod val="75000"/>
                  <a:lumOff val="25000"/>
                </a:prstClr>
              </a:solidFill>
              <a:cs typeface="B Roya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5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تنظیم رژیم غذایی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Lotus" pitchFamily="2" charset="-78"/>
              </a:rPr>
              <a:t>ورزشکارمرد فوتبالیست 25 سال ، وزن 75 و قد 181 سانتی </a:t>
            </a:r>
            <a:r>
              <a:rPr lang="fa-IR" sz="2400" b="1" dirty="0" smtClean="0">
                <a:cs typeface="B Lotus" pitchFamily="2" charset="-78"/>
              </a:rPr>
              <a:t>متر </a:t>
            </a:r>
          </a:p>
          <a:p>
            <a:r>
              <a:rPr lang="en-US" sz="2400" b="1" dirty="0" smtClean="0">
                <a:cs typeface="B Lotus" pitchFamily="2" charset="-78"/>
              </a:rPr>
              <a:t>BMI=22</a:t>
            </a:r>
          </a:p>
          <a:p>
            <a:r>
              <a:rPr lang="en-US" sz="2400" b="1" dirty="0" smtClean="0">
                <a:cs typeface="B Lotus" pitchFamily="2" charset="-78"/>
              </a:rPr>
              <a:t>BMR=1800</a:t>
            </a:r>
            <a:endParaRPr lang="en-US" sz="24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41</a:t>
            </a:fld>
            <a:endParaRPr lang="fa-IR">
              <a:solidFill>
                <a:srgbClr val="F0AD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5" y="3159751"/>
            <a:ext cx="7810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F:\saeedeh\pics\FLOWERS pic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 descr="Large confetti"/>
          <p:cNvSpPr>
            <a:spLocks noGrp="1"/>
          </p:cNvSpPr>
          <p:nvPr>
            <p:ph type="title" idx="4294967295"/>
          </p:nvPr>
        </p:nvSpPr>
        <p:spPr>
          <a:xfrm>
            <a:off x="508002" y="457200"/>
            <a:ext cx="5044017" cy="1143000"/>
          </a:xfrm>
        </p:spPr>
        <p:txBody>
          <a:bodyPr/>
          <a:lstStyle/>
          <a:p>
            <a:pPr algn="ctr"/>
            <a:r>
              <a:rPr lang="fa-IR" sz="3500" smtClean="0">
                <a:solidFill>
                  <a:srgbClr val="FFC000"/>
                </a:solidFill>
                <a:cs typeface="B Narm" pitchFamily="2" charset="-78"/>
              </a:rPr>
              <a:t>سپاس از توجه شما</a:t>
            </a:r>
            <a:endParaRPr lang="en-US" sz="3500" smtClean="0">
              <a:solidFill>
                <a:srgbClr val="FFC000"/>
              </a:solidFill>
              <a:cs typeface="B Nar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6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80305"/>
            <a:ext cx="11178862" cy="628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41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26" y="492033"/>
            <a:ext cx="8596668" cy="987380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fa-IR" sz="2800" b="1" dirty="0" smtClean="0">
                <a:solidFill>
                  <a:srgbClr val="FF0000"/>
                </a:solidFill>
                <a:ea typeface="+mn-ea"/>
                <a:cs typeface="B Titr" pitchFamily="2" charset="-78"/>
              </a:rPr>
              <a:t>علت اختلاف در سیستم های انرژی درگیر ورزش</a:t>
            </a:r>
            <a:endParaRPr lang="en-US" sz="28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پست های بازی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نوع آرایش تیم در دفاع و حمله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موقعیت های مختلف بازی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ویژگی ها و سطح بازی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6</a:t>
            </a:fld>
            <a:endParaRPr lang="fa-IR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1729389"/>
            <a:ext cx="3342000" cy="35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79545" cy="832834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تجهیزات مدرن برای ترکیب بدن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59" y="1524906"/>
            <a:ext cx="2324213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56" y="1815922"/>
            <a:ext cx="2468097" cy="300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3" y="1815922"/>
            <a:ext cx="2299952" cy="32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7</a:t>
            </a:fld>
            <a:endParaRPr lang="fa-I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23" y="2057713"/>
            <a:ext cx="1941566" cy="192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56" y="2876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فن آوری پیشرفته-اندازه گیری</a:t>
            </a: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/>
              <a:t>8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85" y="1287888"/>
            <a:ext cx="5083221" cy="482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59" y="1287888"/>
            <a:ext cx="3458731" cy="20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4155315"/>
            <a:ext cx="3048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34" y="3437655"/>
            <a:ext cx="1384357" cy="11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9" y="3462911"/>
            <a:ext cx="2695195" cy="234449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0" y="1358873"/>
            <a:ext cx="3251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Real time VO2 and muscle fuel monitoring </a:t>
            </a:r>
            <a:endParaRPr lang="fa-IR" dirty="0" smtClean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Muscle Multi-Wavelength NIRS*</a:t>
            </a:r>
          </a:p>
          <a:p>
            <a:pPr algn="l" rtl="0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9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623"/>
          </a:xfrm>
        </p:spPr>
        <p:txBody>
          <a:bodyPr>
            <a:noAutofit/>
          </a:bodyPr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fa-IR" sz="2400" b="1" kern="0" dirty="0">
                <a:solidFill>
                  <a:srgbClr val="FF0000"/>
                </a:solidFill>
                <a:latin typeface="Arial"/>
                <a:ea typeface="+mn-ea"/>
                <a:cs typeface="B Roya" pitchFamily="2" charset="-78"/>
              </a:rPr>
              <a:t>شش اصل زیر باید برای یک  برنامه غذایی صحیح مورد  توجه  قرار گیرد:</a:t>
            </a:r>
            <a:br>
              <a:rPr kumimoji="1" lang="fa-IR" sz="2400" b="1" kern="0" dirty="0">
                <a:solidFill>
                  <a:srgbClr val="FF0000"/>
                </a:solidFill>
                <a:latin typeface="Arial"/>
                <a:ea typeface="+mn-ea"/>
                <a:cs typeface="B Roya" pitchFamily="2" charset="-78"/>
              </a:rPr>
            </a:br>
            <a:endParaRPr lang="fa-IR" b="1" dirty="0">
              <a:solidFill>
                <a:srgbClr val="FF0000"/>
              </a:solidFill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7589"/>
            <a:ext cx="8428029" cy="3595258"/>
          </a:xfrm>
        </p:spPr>
        <p:txBody>
          <a:bodyPr/>
          <a:lstStyle/>
          <a:p>
            <a:r>
              <a:rPr lang="fa-IR" sz="2800" b="1" dirty="0">
                <a:cs typeface="B Lotus" pitchFamily="2" charset="-78"/>
              </a:rPr>
              <a:t>اصول کفایت برنامه </a:t>
            </a:r>
            <a:r>
              <a:rPr lang="fa-IR" sz="2800" b="1" dirty="0" smtClean="0">
                <a:cs typeface="B Lotus" pitchFamily="2" charset="-78"/>
              </a:rPr>
              <a:t>غذایی</a:t>
            </a:r>
            <a:r>
              <a:rPr lang="fa-IR" sz="2800" b="1" dirty="0" smtClean="0">
                <a:solidFill>
                  <a:srgbClr val="FF0000"/>
                </a:solidFill>
                <a:cs typeface="B Lotus" pitchFamily="2" charset="-78"/>
                <a:sym typeface="Wingdings" pitchFamily="2" charset="2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cs typeface="B Lotus" pitchFamily="2" charset="-78"/>
                <a:sym typeface="Wingdings" pitchFamily="2" charset="2"/>
              </a:rPr>
              <a:t>A</a:t>
            </a:r>
            <a:r>
              <a:rPr lang="en-US" sz="2800" b="1" dirty="0" err="1" smtClean="0">
                <a:solidFill>
                  <a:schemeClr val="tx1"/>
                </a:solidFill>
                <a:cs typeface="B Lotus" pitchFamily="2" charset="-78"/>
                <a:sym typeface="Wingdings" pitchFamily="2" charset="2"/>
              </a:rPr>
              <a:t>dequncy</a:t>
            </a:r>
            <a:r>
              <a:rPr lang="fa-IR" sz="2800" b="1" dirty="0" smtClean="0">
                <a:solidFill>
                  <a:srgbClr val="FF0000"/>
                </a:solidFill>
                <a:cs typeface="B Lotus" pitchFamily="2" charset="-78"/>
                <a:sym typeface="Wingdings" pitchFamily="2" charset="2"/>
              </a:rPr>
              <a:t>)</a:t>
            </a:r>
            <a:endParaRPr lang="en-US" sz="2800" dirty="0">
              <a:solidFill>
                <a:srgbClr val="FF0000"/>
              </a:solidFill>
              <a:cs typeface="B Lotus" pitchFamily="2" charset="-78"/>
            </a:endParaRPr>
          </a:p>
          <a:p>
            <a:pPr lvl="0"/>
            <a:r>
              <a:rPr lang="fa-IR" sz="2800" b="1" dirty="0">
                <a:cs typeface="B Lotus" pitchFamily="2" charset="-78"/>
              </a:rPr>
              <a:t>تعادل ( </a:t>
            </a:r>
            <a:r>
              <a:rPr lang="en-US" sz="2800" b="1" dirty="0">
                <a:solidFill>
                  <a:srgbClr val="FF0000"/>
                </a:solidFill>
                <a:cs typeface="B Lotus" pitchFamily="2" charset="-78"/>
              </a:rPr>
              <a:t>B</a:t>
            </a:r>
            <a:r>
              <a:rPr lang="en-US" sz="2800" b="1" dirty="0">
                <a:cs typeface="B Lotus" pitchFamily="2" charset="-78"/>
              </a:rPr>
              <a:t>alance</a:t>
            </a:r>
            <a:r>
              <a:rPr lang="fa-IR" sz="2800" b="1" dirty="0">
                <a:cs typeface="B Lotus" pitchFamily="2" charset="-78"/>
              </a:rPr>
              <a:t>)</a:t>
            </a:r>
            <a:endParaRPr lang="en-US" sz="2800" dirty="0">
              <a:cs typeface="B Lotus" pitchFamily="2" charset="-78"/>
            </a:endParaRPr>
          </a:p>
          <a:p>
            <a:pPr lvl="0"/>
            <a:r>
              <a:rPr lang="fa-IR" sz="2800" b="1" dirty="0">
                <a:cs typeface="B Lotus" pitchFamily="2" charset="-78"/>
              </a:rPr>
              <a:t>تنوع (</a:t>
            </a:r>
            <a:r>
              <a:rPr lang="en-US" sz="2800" b="1" dirty="0">
                <a:solidFill>
                  <a:srgbClr val="FF0000"/>
                </a:solidFill>
                <a:cs typeface="B Lotus" pitchFamily="2" charset="-78"/>
              </a:rPr>
              <a:t>V</a:t>
            </a:r>
            <a:r>
              <a:rPr lang="en-US" sz="2800" b="1" dirty="0">
                <a:cs typeface="B Lotus" pitchFamily="2" charset="-78"/>
              </a:rPr>
              <a:t>ariety</a:t>
            </a:r>
            <a:r>
              <a:rPr lang="fa-IR" sz="2800" b="1" dirty="0">
                <a:cs typeface="B Lotus" pitchFamily="2" charset="-78"/>
              </a:rPr>
              <a:t>)</a:t>
            </a:r>
            <a:endParaRPr lang="en-US" sz="2800" dirty="0">
              <a:cs typeface="B Lotus" pitchFamily="2" charset="-78"/>
            </a:endParaRPr>
          </a:p>
          <a:p>
            <a:pPr lvl="0"/>
            <a:r>
              <a:rPr lang="fa-IR" sz="2800" b="1" dirty="0">
                <a:cs typeface="B Lotus" pitchFamily="2" charset="-78"/>
              </a:rPr>
              <a:t>اعتدال ( </a:t>
            </a:r>
            <a:r>
              <a:rPr lang="en-US" sz="2800" b="1" dirty="0">
                <a:solidFill>
                  <a:srgbClr val="FF0000"/>
                </a:solidFill>
                <a:cs typeface="B Lotus" pitchFamily="2" charset="-78"/>
              </a:rPr>
              <a:t>M</a:t>
            </a:r>
            <a:r>
              <a:rPr lang="en-US" sz="2800" b="1" dirty="0">
                <a:cs typeface="B Lotus" pitchFamily="2" charset="-78"/>
              </a:rPr>
              <a:t>oderation</a:t>
            </a:r>
            <a:r>
              <a:rPr lang="fa-IR" sz="2800" b="1" dirty="0">
                <a:cs typeface="B Lotus" pitchFamily="2" charset="-78"/>
              </a:rPr>
              <a:t>)</a:t>
            </a:r>
            <a:endParaRPr lang="en-US" sz="2800" dirty="0">
              <a:cs typeface="B Lotus" pitchFamily="2" charset="-78"/>
            </a:endParaRPr>
          </a:p>
          <a:p>
            <a:pPr lvl="0"/>
            <a:r>
              <a:rPr lang="fa-IR" sz="2800" b="1" dirty="0">
                <a:cs typeface="B Lotus" pitchFamily="2" charset="-78"/>
              </a:rPr>
              <a:t>کنترل کالری (</a:t>
            </a:r>
            <a:r>
              <a:rPr lang="en-US" sz="2800" b="1" dirty="0">
                <a:solidFill>
                  <a:srgbClr val="FF0000"/>
                </a:solidFill>
                <a:cs typeface="B Lotus" pitchFamily="2" charset="-78"/>
              </a:rPr>
              <a:t>C</a:t>
            </a:r>
            <a:r>
              <a:rPr lang="en-US" sz="2800" b="1" dirty="0">
                <a:cs typeface="B Lotus" pitchFamily="2" charset="-78"/>
              </a:rPr>
              <a:t>alorie Control</a:t>
            </a:r>
            <a:r>
              <a:rPr lang="fa-IR" sz="2800" b="1" dirty="0">
                <a:cs typeface="B Lotus" pitchFamily="2" charset="-78"/>
              </a:rPr>
              <a:t>)</a:t>
            </a:r>
            <a:endParaRPr lang="en-US" sz="2800" dirty="0">
              <a:cs typeface="B Lotus" pitchFamily="2" charset="-78"/>
            </a:endParaRPr>
          </a:p>
          <a:p>
            <a:pPr marL="0" indent="0" algn="l">
              <a:buNone/>
            </a:pPr>
            <a:r>
              <a:rPr lang="en-US" sz="3200" b="1" dirty="0" smtClean="0">
                <a:solidFill>
                  <a:srgbClr val="FF0000"/>
                </a:solidFill>
                <a:cs typeface="2  Traffic" panose="00000400000000000000" pitchFamily="2" charset="-78"/>
              </a:rPr>
              <a:t>A :B </a:t>
            </a:r>
            <a:r>
              <a:rPr lang="en-US" sz="3200" b="1" dirty="0">
                <a:solidFill>
                  <a:srgbClr val="FF0000"/>
                </a:solidFill>
                <a:cs typeface="2  Traffic" panose="00000400000000000000" pitchFamily="2" charset="-78"/>
              </a:rPr>
              <a:t>C M V</a:t>
            </a:r>
            <a:endParaRPr lang="en-US" sz="3200" dirty="0">
              <a:solidFill>
                <a:srgbClr val="FF0000"/>
              </a:solidFill>
              <a:cs typeface="2  Traffic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83E-7692-4775-9F08-79D04C58CB32}" type="slidenum">
              <a:rPr lang="fa-IR" smtClean="0">
                <a:solidFill>
                  <a:srgbClr val="F0AD00"/>
                </a:solidFill>
              </a:rPr>
              <a:pPr/>
              <a:t>9</a:t>
            </a:fld>
            <a:endParaRPr lang="fa-IR" dirty="0">
              <a:solidFill>
                <a:srgbClr val="F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2147</Words>
  <Application>Microsoft Office PowerPoint</Application>
  <PresentationFormat>Custom</PresentationFormat>
  <Paragraphs>279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Facet</vt:lpstr>
      <vt:lpstr>1_Facet</vt:lpstr>
      <vt:lpstr>2_Network</vt:lpstr>
      <vt:lpstr>PowerPoint Presentation</vt:lpstr>
      <vt:lpstr>تغذیه و و رزش  دکتر خسرو جلالی (استادیار دانشگاه آزاد  اسلامی اصفهان)    </vt:lpstr>
      <vt:lpstr>سیستم های انرژی درگیر فعالیت ورزشی</vt:lpstr>
      <vt:lpstr>فرضیات نادرست در رابطه با رژیم  غذایی ورزشکاران</vt:lpstr>
      <vt:lpstr>PowerPoint Presentation</vt:lpstr>
      <vt:lpstr>علت اختلاف در سیستم های انرژی درگیر ورزش</vt:lpstr>
      <vt:lpstr>تجهیزات مدرن برای ترکیب بدن</vt:lpstr>
      <vt:lpstr>فن آوری پیشرفته-اندازه گیری</vt:lpstr>
      <vt:lpstr>شش اصل زیر باید برای یک  برنامه غذایی صحیح مورد  توجه  قرار گیرد: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بار گیری  کربوهیدرات Carbohydrate loading</vt:lpstr>
      <vt:lpstr>بار گیری  کربوهیدرات(پیشرفته) Carbohydrate loading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الگوی مشاوره و  برنامه نویسی  در تغذیه ورزش:(بخش اول):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محاسبه کالری بدن</vt:lpstr>
      <vt:lpstr>PowerPoint Presentation</vt:lpstr>
      <vt:lpstr>PowerPoint Presentation</vt:lpstr>
      <vt:lpstr>ادامه مثال اسلاید قبل</vt:lpstr>
      <vt:lpstr>تنظیم رژیم غذایی</vt:lpstr>
      <vt:lpstr>سپاس از توجه شما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tohid</dc:creator>
  <cp:lastModifiedBy>farhang</cp:lastModifiedBy>
  <cp:revision>346</cp:revision>
  <dcterms:created xsi:type="dcterms:W3CDTF">2020-01-05T13:45:58Z</dcterms:created>
  <dcterms:modified xsi:type="dcterms:W3CDTF">2020-04-06T17:44:12Z</dcterms:modified>
</cp:coreProperties>
</file>